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6" r:id="rId1"/>
  </p:sldMasterIdLst>
  <p:sldIdLst>
    <p:sldId id="256" r:id="rId2"/>
    <p:sldId id="257" r:id="rId3"/>
    <p:sldId id="261" r:id="rId4"/>
    <p:sldId id="263" r:id="rId5"/>
    <p:sldId id="262" r:id="rId6"/>
    <p:sldId id="275" r:id="rId7"/>
    <p:sldId id="264" r:id="rId8"/>
    <p:sldId id="265" r:id="rId9"/>
    <p:sldId id="266" r:id="rId10"/>
    <p:sldId id="267" r:id="rId11"/>
    <p:sldId id="258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6" r:id="rId20"/>
    <p:sldId id="277" r:id="rId21"/>
    <p:sldId id="288" r:id="rId22"/>
    <p:sldId id="278" r:id="rId23"/>
    <p:sldId id="279" r:id="rId24"/>
    <p:sldId id="28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26" y="3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11/3/2019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21976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11/3/2019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88290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11/3/2019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19469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11/3/2019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02896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11/3/2019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42390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11/3/2019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9369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11/3/2019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7198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11/3/2019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35157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11/3/2019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30437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11/3/2019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47591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11/3/2019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60051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11/3/2019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16914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85" r:id="rId5"/>
    <p:sldLayoutId id="2147483679" r:id="rId6"/>
    <p:sldLayoutId id="2147483680" r:id="rId7"/>
    <p:sldLayoutId id="2147483681" r:id="rId8"/>
    <p:sldLayoutId id="2147483684" r:id="rId9"/>
    <p:sldLayoutId id="2147483682" r:id="rId10"/>
    <p:sldLayoutId id="2147483683" r:id="rId11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mp"/><Relationship Id="rId2" Type="http://schemas.openxmlformats.org/officeDocument/2006/relationships/hyperlink" Target="https://libspatialindex.org/index.html#windows-builds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m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mp"/><Relationship Id="rId7" Type="http://schemas.openxmlformats.org/officeDocument/2006/relationships/image" Target="../media/image20.tmp"/><Relationship Id="rId2" Type="http://schemas.openxmlformats.org/officeDocument/2006/relationships/image" Target="../media/image15.t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tmp"/><Relationship Id="rId5" Type="http://schemas.openxmlformats.org/officeDocument/2006/relationships/image" Target="../media/image18.tmp"/><Relationship Id="rId4" Type="http://schemas.openxmlformats.org/officeDocument/2006/relationships/image" Target="../media/image17.tm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mp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mp"/><Relationship Id="rId7" Type="http://schemas.openxmlformats.org/officeDocument/2006/relationships/image" Target="../media/image25.tmp"/><Relationship Id="rId2" Type="http://schemas.openxmlformats.org/officeDocument/2006/relationships/image" Target="../media/image20.t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tmp"/><Relationship Id="rId5" Type="http://schemas.openxmlformats.org/officeDocument/2006/relationships/image" Target="../media/image23.tmp"/><Relationship Id="rId4" Type="http://schemas.openxmlformats.org/officeDocument/2006/relationships/image" Target="../media/image22.tmp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ko.wikipedia.org/wiki/%EC%82%AC%EC%97%85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mp"/><Relationship Id="rId2" Type="http://schemas.openxmlformats.org/officeDocument/2006/relationships/image" Target="../media/image26.tmp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tmp"/><Relationship Id="rId4" Type="http://schemas.openxmlformats.org/officeDocument/2006/relationships/image" Target="../media/image28.tmp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mp"/><Relationship Id="rId2" Type="http://schemas.openxmlformats.org/officeDocument/2006/relationships/image" Target="../media/image31.tmp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tmp"/><Relationship Id="rId4" Type="http://schemas.openxmlformats.org/officeDocument/2006/relationships/image" Target="../media/image33.tm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mp"/><Relationship Id="rId2" Type="http://schemas.openxmlformats.org/officeDocument/2006/relationships/image" Target="../media/image27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tm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mp"/><Relationship Id="rId2" Type="http://schemas.openxmlformats.org/officeDocument/2006/relationships/image" Target="../media/image37.tmp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tmp"/><Relationship Id="rId2" Type="http://schemas.openxmlformats.org/officeDocument/2006/relationships/image" Target="../media/image39.tmp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tmp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tmp"/><Relationship Id="rId2" Type="http://schemas.openxmlformats.org/officeDocument/2006/relationships/image" Target="../media/image43.tmp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tmp"/><Relationship Id="rId2" Type="http://schemas.openxmlformats.org/officeDocument/2006/relationships/image" Target="../media/image45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mp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microsoft.com/en-us/download/details.aspx?id=44266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mp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mp"/><Relationship Id="rId2" Type="http://schemas.openxmlformats.org/officeDocument/2006/relationships/hyperlink" Target="https://bitbucket.org/natcap/invest/src/develop/requirements.txt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mp"/><Relationship Id="rId2" Type="http://schemas.openxmlformats.org/officeDocument/2006/relationships/hyperlink" Target="https://bitbucket.org/natcap/invest/src/develop/requirements.txt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75485B9-8EE1-447A-9C08-F7D6B532A8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12DB29-0611-4A4E-8139-3D97ACFEF8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7883"/>
          <a:stretch/>
        </p:blipFill>
        <p:spPr>
          <a:xfrm>
            <a:off x="20" y="10"/>
            <a:ext cx="12191980" cy="685798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963707F-B98C-4143-AFCF-D6B56C975C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4059" y="457200"/>
            <a:ext cx="5010912" cy="9144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8D2DFBB-460D-4ECB-BD76-509C99DAD6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5583" y="601197"/>
            <a:ext cx="5009388" cy="5789368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747EE0E-CB43-4F3F-A9BE-A04AD749A4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7126" y="1419225"/>
            <a:ext cx="4320227" cy="2395117"/>
          </a:xfrm>
        </p:spPr>
        <p:txBody>
          <a:bodyPr>
            <a:normAutofit/>
          </a:bodyPr>
          <a:lstStyle/>
          <a:p>
            <a:r>
              <a:rPr lang="ko-KR" altLang="en-US" sz="4000" dirty="0">
                <a:solidFill>
                  <a:srgbClr val="FFFFFF"/>
                </a:solidFill>
              </a:rPr>
              <a:t>생태계서비스 교육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DB0C166-BFF9-480F-A57B-2A336407A6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7126" y="3824577"/>
            <a:ext cx="4320228" cy="1614198"/>
          </a:xfrm>
        </p:spPr>
        <p:txBody>
          <a:bodyPr>
            <a:normAutofit/>
          </a:bodyPr>
          <a:lstStyle/>
          <a:p>
            <a:endParaRPr lang="ko-KR" altLang="en-US" sz="1800">
              <a:solidFill>
                <a:srgbClr val="FFFFFF">
                  <a:alpha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2053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5AB29C7-159C-4F5A-B71F-47792095B5AB}"/>
              </a:ext>
            </a:extLst>
          </p:cNvPr>
          <p:cNvSpPr txBox="1"/>
          <p:nvPr/>
        </p:nvSpPr>
        <p:spPr>
          <a:xfrm>
            <a:off x="620785" y="973123"/>
            <a:ext cx="1104830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-Invest Model script </a:t>
            </a:r>
            <a:r>
              <a:rPr lang="ko-KR" altLang="en-US" dirty="0"/>
              <a:t>수행에 필요한 라이브러리 설치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3) </a:t>
            </a:r>
            <a:r>
              <a:rPr lang="ko-KR" altLang="en-US" dirty="0"/>
              <a:t>제대로 설치 되었는지 확인 </a:t>
            </a:r>
            <a:endParaRPr lang="en-US" altLang="ko-KR" dirty="0"/>
          </a:p>
          <a:p>
            <a:r>
              <a:rPr lang="en-US" altLang="ko-KR" dirty="0"/>
              <a:t>c:\Python27&gt;invest --h</a:t>
            </a:r>
          </a:p>
          <a:p>
            <a:r>
              <a:rPr lang="en-US" altLang="ko-KR" dirty="0"/>
              <a:t>usage: invest [-h] [--version] [-v | --debug] [--list] [-l] [-d [DATASTACK]]</a:t>
            </a:r>
          </a:p>
          <a:p>
            <a:r>
              <a:rPr lang="en-US" altLang="ko-KR" dirty="0"/>
              <a:t>              [-w [WORKSPACE]] [-q] [-y] [-n]</a:t>
            </a:r>
          </a:p>
          <a:p>
            <a:r>
              <a:rPr lang="en-US" altLang="ko-KR" dirty="0"/>
              <a:t>              [model]</a:t>
            </a:r>
          </a:p>
          <a:p>
            <a:endParaRPr lang="en-US" altLang="ko-KR" dirty="0"/>
          </a:p>
          <a:p>
            <a:r>
              <a:rPr lang="en-US" altLang="ko-KR" dirty="0"/>
              <a:t>*. </a:t>
            </a:r>
            <a:r>
              <a:rPr lang="en-US" altLang="ko-KR" dirty="0" err="1"/>
              <a:t>Rtree</a:t>
            </a:r>
            <a:r>
              <a:rPr lang="en-US" altLang="ko-KR" dirty="0"/>
              <a:t> </a:t>
            </a:r>
            <a:r>
              <a:rPr lang="ko-KR" altLang="en-US" dirty="0"/>
              <a:t>패키지를 수행하기 위하여 </a:t>
            </a:r>
            <a:r>
              <a:rPr lang="en-US" altLang="ko-KR" dirty="0" err="1"/>
              <a:t>libspatialindex</a:t>
            </a:r>
            <a:r>
              <a:rPr lang="ko-KR" altLang="en-US" dirty="0"/>
              <a:t> 다운받아 설치해야 함</a:t>
            </a:r>
            <a:endParaRPr lang="en-US" altLang="ko-KR" dirty="0"/>
          </a:p>
          <a:p>
            <a:r>
              <a:rPr lang="en-US" altLang="ko-KR" dirty="0">
                <a:hlinkClick r:id="rId2"/>
              </a:rPr>
              <a:t>https://libspatialindex.org/index.html#windows-builds</a:t>
            </a:r>
            <a:endParaRPr lang="ko-KR" altLang="en-US" dirty="0"/>
          </a:p>
        </p:txBody>
      </p:sp>
      <p:pic>
        <p:nvPicPr>
          <p:cNvPr id="5" name="그림 4" descr="Scripts">
            <a:extLst>
              <a:ext uri="{FF2B5EF4-FFF2-40B4-BE49-F238E27FC236}">
                <a16:creationId xmlns:a16="http://schemas.microsoft.com/office/drawing/2014/main" id="{2D7620B1-E4E8-4F9D-96BE-776B969381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3324" y="3597967"/>
            <a:ext cx="4916313" cy="3260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158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F003C1-380B-4157-B2EF-94D93620E2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794" y="-86482"/>
            <a:ext cx="11029616" cy="1188720"/>
          </a:xfrm>
        </p:spPr>
        <p:txBody>
          <a:bodyPr/>
          <a:lstStyle/>
          <a:p>
            <a:r>
              <a:rPr lang="en-US" altLang="ko-KR" dirty="0"/>
              <a:t>Invest model </a:t>
            </a:r>
            <a:r>
              <a:rPr lang="ko-KR" altLang="en-US" dirty="0"/>
              <a:t>개요</a:t>
            </a:r>
            <a:r>
              <a:rPr lang="en-US" altLang="ko-KR" dirty="0"/>
              <a:t> </a:t>
            </a:r>
            <a:endParaRPr lang="ko-KR" altLang="en-US" dirty="0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270F340E-C5F7-4E8F-8F6B-7CCE3EDAB6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7882469"/>
              </p:ext>
            </p:extLst>
          </p:nvPr>
        </p:nvGraphicFramePr>
        <p:xfrm>
          <a:off x="669645" y="1311215"/>
          <a:ext cx="10208265" cy="4794972"/>
        </p:xfrm>
        <a:graphic>
          <a:graphicData uri="http://schemas.openxmlformats.org/drawingml/2006/table">
            <a:tbl>
              <a:tblPr/>
              <a:tblGrid>
                <a:gridCol w="4058992">
                  <a:extLst>
                    <a:ext uri="{9D8B030D-6E8A-4147-A177-3AD203B41FA5}">
                      <a16:colId xmlns:a16="http://schemas.microsoft.com/office/drawing/2014/main" val="1354226944"/>
                    </a:ext>
                  </a:extLst>
                </a:gridCol>
                <a:gridCol w="6149273">
                  <a:extLst>
                    <a:ext uri="{9D8B030D-6E8A-4147-A177-3AD203B41FA5}">
                      <a16:colId xmlns:a16="http://schemas.microsoft.com/office/drawing/2014/main" val="491803616"/>
                    </a:ext>
                  </a:extLst>
                </a:gridCol>
              </a:tblGrid>
              <a:tr h="488219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KoPub돋움체 Light"/>
                        </a:rPr>
                        <a:t>모델명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4468" marR="34468" marT="17234" marB="17234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KoPub돋움체 Light"/>
                        </a:rPr>
                        <a:t>모듈 내용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4468" marR="34468" marT="17234" marB="17234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6431487"/>
                  </a:ext>
                </a:extLst>
              </a:tr>
              <a:tr h="528613"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KoPub돋움체 Light"/>
                        </a:rPr>
                        <a:t>Habitat Quality</a:t>
                      </a:r>
                      <a:endParaRPr lang="en-US" sz="11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4468" marR="34468" marT="17234" marB="17234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ea typeface="KoPub돋움체 Light"/>
                        </a:rPr>
                        <a:t>다양성과 생태계 서비스의 공간적 패턴을 비교하고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KoPub돋움체 Light"/>
                        </a:rPr>
                        <a:t>, 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ea typeface="KoPub돋움체 Light"/>
                        </a:rPr>
                        <a:t>보전이 자연계와 인간 경제 모두에 이익을 줄 수 있는 영역과 이러한 목표가 일치하지 않는 영역을 파악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KoPub돋움체 Light"/>
                        </a:rPr>
                        <a:t>. 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ea typeface="KoPub돋움체 Light"/>
                        </a:rPr>
                        <a:t>또한 미래의 토지 이용 변화 시나리오에 따라 생물 다양성과 생태계서비스 간의 대안 제시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4468" marR="34468" marT="17234" marB="17234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38023015"/>
                  </a:ext>
                </a:extLst>
              </a:tr>
              <a:tr h="198905"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KoPub돋움체 Light"/>
                        </a:rPr>
                        <a:t>Habitat Risk Assessment</a:t>
                      </a:r>
                      <a:endParaRPr lang="en-US" sz="11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4468" marR="34468" marT="17234" marB="17234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ea typeface="KoPub돋움체 Light"/>
                        </a:rPr>
                        <a:t>서식지의 잠재적인 위협요인을 분석하고 서식지의 피해 등을 추정함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4468" marR="34468" marT="17234" marB="17234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70565915"/>
                  </a:ext>
                </a:extLst>
              </a:tr>
              <a:tr h="281332"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KoPub돋움체 Light"/>
                        </a:rPr>
                        <a:t>Pollinator Abundance: Crop Pollination </a:t>
                      </a:r>
                      <a:endParaRPr lang="en-US" sz="11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4468" marR="34468" marT="17234" marB="17234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ea typeface="KoPub돋움체 Light"/>
                        </a:rPr>
                        <a:t>작물의 수분공급능력과 수분 생산능력을 농장위치 등 경제성등과 연계하여 수분 공급 및 생산능력을 평가하기 위한 모듈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4468" marR="34468" marT="17234" marB="17234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41043432"/>
                  </a:ext>
                </a:extLst>
              </a:tr>
              <a:tr h="198905"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KoPub돋움체 Light"/>
                        </a:rPr>
                        <a:t>Forest Carbon Edge Effect</a:t>
                      </a:r>
                      <a:endParaRPr lang="en-US" sz="11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4468" marR="34468" marT="17234" marB="17234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ea typeface="KoPub돋움체 Light"/>
                        </a:rPr>
                        <a:t>산림으로부터 거리에 대비한 탄소저장효과를 공간분석으로 나타남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4468" marR="34468" marT="17234" marB="17234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4934853"/>
                  </a:ext>
                </a:extLst>
              </a:tr>
              <a:tr h="446187"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KoPub돋움체 Light"/>
                        </a:rPr>
                        <a:t>Carbon Storage and Sequestration</a:t>
                      </a:r>
                      <a:endParaRPr lang="en-US" sz="11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4468" marR="34468" marT="17234" marB="17234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KoPub돋움체 Light"/>
                        </a:rPr>
                        <a:t>1.</a:t>
                      </a: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ea typeface="KoPub돋움체 Light"/>
                        </a:rPr>
                        <a:t>현재 서식지에 저장되어있는 탄소 또는 시간에 따라 탄소의 사회적 가치와 연간 변화율</a:t>
                      </a:r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KoPub돋움체 Light"/>
                        </a:rPr>
                        <a:t>, </a:t>
                      </a: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ea typeface="KoPub돋움체 Light"/>
                        </a:rPr>
                        <a:t>그리고 감소율을 선택적으로 추정하기 위해 사용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KoPub돋움체 Light"/>
                        </a:rPr>
                        <a:t>2. </a:t>
                      </a: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ea typeface="KoPub돋움체 Light"/>
                        </a:rPr>
                        <a:t>패치로 격리 되어 있는 탄소저장 및 감소율을 평가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4468" marR="34468" marT="17234" marB="17234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18836401"/>
                  </a:ext>
                </a:extLst>
              </a:tr>
              <a:tr h="446187"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KoPub돋움체 Light"/>
                        </a:rPr>
                        <a:t>Coastal Blue Carbon</a:t>
                      </a:r>
                      <a:endParaRPr lang="en-US" sz="11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4468" marR="34468" marT="17234" marB="17234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ea typeface="KoPub돋움체 Light"/>
                        </a:rPr>
                        <a:t>연안 해변지역의 탄소 저장 및 격리 된 탄소의 양을 측정</a:t>
                      </a:r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KoPub돋움체 Light"/>
                        </a:rPr>
                        <a:t>. </a:t>
                      </a: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ea typeface="KoPub돋움체 Light"/>
                        </a:rPr>
                        <a:t>토지 피복의 변화로 인해 특정 시점의 연안 지역</a:t>
                      </a:r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KoPub돋움체 Light"/>
                        </a:rPr>
                        <a:t>. </a:t>
                      </a: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ea typeface="KoPub돋움체 Light"/>
                        </a:rPr>
                        <a:t>화폐 사회 가치의 추정치를 사용하여 시장 가격모델 저장과 격리의 한계 값을 정량화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4468" marR="34468" marT="17234" marB="17234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2563764"/>
                  </a:ext>
                </a:extLst>
              </a:tr>
              <a:tr h="198905"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KoPub돋움체 Light"/>
                        </a:rPr>
                        <a:t>Annual Water Yield </a:t>
                      </a:r>
                      <a:endParaRPr lang="en-US" sz="11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4468" marR="34468" marT="17234" marB="17234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ea typeface="KoPub돋움체 Light"/>
                        </a:rPr>
                        <a:t>수력 발전소의 연간 평균 수량과 가치를 추정하는 모듈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4468" marR="34468" marT="17234" marB="17234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6220969"/>
                  </a:ext>
                </a:extLst>
              </a:tr>
              <a:tr h="281332"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KoPub돋움체 Light"/>
                        </a:rPr>
                        <a:t>Nutrient Delivery Ratio</a:t>
                      </a:r>
                      <a:endParaRPr lang="en-US" sz="11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4468" marR="34468" marT="17234" marB="17234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ea typeface="KoPub돋움체 Light"/>
                        </a:rPr>
                        <a:t>수변구역에 토지이용변화에 따른 유기물의 이동과 전달을 공간정보화하여 수변구역 식생영향도를 평가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4468" marR="34468" marT="17234" marB="17234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2182400"/>
                  </a:ext>
                </a:extLst>
              </a:tr>
              <a:tr h="198905"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KoPub돋움체 Light"/>
                        </a:rPr>
                        <a:t>Sediment Delivery Ratio</a:t>
                      </a:r>
                      <a:endParaRPr lang="en-US" sz="11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4468" marR="34468" marT="17234" marB="17234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ea typeface="KoPub돋움체 Light"/>
                        </a:rPr>
                        <a:t>수계지역의 침전물 변화를 모델링하여 수질과 휴양자원을 평가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4468" marR="34468" marT="17234" marB="17234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55262178"/>
                  </a:ext>
                </a:extLst>
              </a:tr>
              <a:tr h="200167"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KoPub돋움체 Light"/>
                        </a:rPr>
                        <a:t>Unobstructed Views: Scenic </a:t>
                      </a:r>
                      <a:endParaRPr lang="en-US" sz="11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KoPub돋움체 Light"/>
                        </a:rPr>
                        <a:t>Quality Provision</a:t>
                      </a:r>
                      <a:endParaRPr lang="en-US" sz="11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4468" marR="34468" marT="17234" marB="17234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ea typeface="KoPub돋움체 Light"/>
                        </a:rPr>
                        <a:t>육상에서 해안을 바라보았을 때 조망 및 경관질 평가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4468" marR="34468" marT="17234" marB="17234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038235"/>
                  </a:ext>
                </a:extLst>
              </a:tr>
              <a:tr h="198905"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KoPub돋움체 Light"/>
                        </a:rPr>
                        <a:t>Visitation: Recreation </a:t>
                      </a:r>
                      <a:endParaRPr lang="en-US" sz="11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4468" marR="34468" marT="17234" marB="17234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ea typeface="KoPub돋움체 Light"/>
                        </a:rPr>
                        <a:t>휴양 및 관광자원의 효용성을 평가하기 위한 모듈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4468" marR="34468" marT="17234" marB="17234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45043355"/>
                  </a:ext>
                </a:extLst>
              </a:tr>
            </a:tbl>
          </a:graphicData>
        </a:graphic>
      </p:graphicFrame>
      <p:sp>
        <p:nvSpPr>
          <p:cNvPr id="7" name="Rectangle 1">
            <a:extLst>
              <a:ext uri="{FF2B5EF4-FFF2-40B4-BE49-F238E27FC236}">
                <a16:creationId xmlns:a16="http://schemas.microsoft.com/office/drawing/2014/main" id="{BF85F21B-0BB0-4D43-9A1C-2EF20A1810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18770" y="1739989"/>
            <a:ext cx="56852177" cy="560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8930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F003C1-380B-4157-B2EF-94D93620E2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794" y="-86482"/>
            <a:ext cx="11029616" cy="1188720"/>
          </a:xfrm>
        </p:spPr>
        <p:txBody>
          <a:bodyPr/>
          <a:lstStyle/>
          <a:p>
            <a:r>
              <a:rPr lang="en-US" altLang="ko-KR" dirty="0"/>
              <a:t>Invest model </a:t>
            </a:r>
            <a:r>
              <a:rPr lang="ko-KR" altLang="en-US" dirty="0"/>
              <a:t>개요</a:t>
            </a:r>
            <a:r>
              <a:rPr lang="en-US" altLang="ko-KR" dirty="0"/>
              <a:t> </a:t>
            </a:r>
            <a:endParaRPr lang="ko-KR" altLang="en-US" dirty="0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270F340E-C5F7-4E8F-8F6B-7CCE3EDAB6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7954553"/>
              </p:ext>
            </p:extLst>
          </p:nvPr>
        </p:nvGraphicFramePr>
        <p:xfrm>
          <a:off x="451794" y="1250830"/>
          <a:ext cx="10208265" cy="4307150"/>
        </p:xfrm>
        <a:graphic>
          <a:graphicData uri="http://schemas.openxmlformats.org/drawingml/2006/table">
            <a:tbl>
              <a:tblPr/>
              <a:tblGrid>
                <a:gridCol w="4058992">
                  <a:extLst>
                    <a:ext uri="{9D8B030D-6E8A-4147-A177-3AD203B41FA5}">
                      <a16:colId xmlns:a16="http://schemas.microsoft.com/office/drawing/2014/main" val="1354226944"/>
                    </a:ext>
                  </a:extLst>
                </a:gridCol>
                <a:gridCol w="6149273">
                  <a:extLst>
                    <a:ext uri="{9D8B030D-6E8A-4147-A177-3AD203B41FA5}">
                      <a16:colId xmlns:a16="http://schemas.microsoft.com/office/drawing/2014/main" val="491803616"/>
                    </a:ext>
                  </a:extLst>
                </a:gridCol>
              </a:tblGrid>
              <a:tr h="488219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KoPub돋움체 Light"/>
                        </a:rPr>
                        <a:t>모델명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4468" marR="34468" marT="17234" marB="17234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KoPub돋움체 Light"/>
                        </a:rPr>
                        <a:t>모듈 내용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4468" marR="34468" marT="17234" marB="17234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6431487"/>
                  </a:ext>
                </a:extLst>
              </a:tr>
              <a:tr h="528613"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KoPub돋움체 Light"/>
                        </a:rPr>
                        <a:t>Wave 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KoPub돋움체 Light"/>
                        </a:rPr>
                        <a:t>Energy Production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ea typeface="KoPub돋움체 Light"/>
                        </a:rPr>
                        <a:t>조류에너지 생산력을 평가 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38023015"/>
                  </a:ext>
                </a:extLst>
              </a:tr>
              <a:tr h="198905"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KoPub돋움체 Light"/>
                        </a:rPr>
                        <a:t>Offshore Wind Energy Production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ea typeface="KoPub돋움체 Light"/>
                        </a:rPr>
                        <a:t>육상풍력에너지 생산능력 평가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70565915"/>
                  </a:ext>
                </a:extLst>
              </a:tr>
              <a:tr h="281332"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KoPub돋움체 Light"/>
                        </a:rPr>
                        <a:t>Marine Finfish </a:t>
                      </a:r>
                      <a:r>
                        <a:rPr 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KoPub돋움체 Light"/>
                        </a:rPr>
                        <a:t>Aquacultural</a:t>
                      </a: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KoPub돋움체 Light"/>
                        </a:rPr>
                        <a:t> Production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ea typeface="KoPub돋움체 Light"/>
                        </a:rPr>
                        <a:t>특정해안 지역어업 생산력을 평가하기 위한 모듈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41043432"/>
                  </a:ext>
                </a:extLst>
              </a:tr>
              <a:tr h="198905"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KoPub돋움체 Light"/>
                        </a:rPr>
                        <a:t>Fisheries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KoPub돋움체 Light"/>
                        </a:rPr>
                        <a:t>어류의 종다양성을 평가하기 위한 모듈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4934853"/>
                  </a:ext>
                </a:extLst>
              </a:tr>
              <a:tr h="446187"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KoPub돋움체 Light"/>
                        </a:rPr>
                        <a:t>Crop Production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KoPub돋움체 Light"/>
                        </a:rPr>
                        <a:t>농업 생산력을 회귀모델혹은 백분위로 나타냄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18836401"/>
                  </a:ext>
                </a:extLst>
              </a:tr>
              <a:tr h="446187"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KoPub돋움체 Light"/>
                        </a:rPr>
                        <a:t>Seasonal water yield 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KoPub돋움체 Light"/>
                        </a:rPr>
                        <a:t>계절별 수자원 생산 및 </a:t>
                      </a: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ea typeface="KoPub돋움체 Light"/>
                        </a:rPr>
                        <a:t>변동량을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KoPub돋움체 Light"/>
                        </a:rPr>
                        <a:t> 나타냄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2563764"/>
                  </a:ext>
                </a:extLst>
              </a:tr>
              <a:tr h="198905"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KoPub돋움체 Light"/>
                        </a:rPr>
                        <a:t>Coastal Vulnerability Model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KoPub돋움체 Light"/>
                        </a:rPr>
                        <a:t>해인지역의 침식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ea typeface="KoPub돋움체 Light"/>
                        </a:rPr>
                        <a:t>․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KoPub돋움체 Light"/>
                        </a:rPr>
                        <a:t>태풍으로 인한 피해 등 평가 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6220969"/>
                  </a:ext>
                </a:extLst>
              </a:tr>
              <a:tr h="281332"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KoPub돋움체 Light"/>
                        </a:rPr>
                        <a:t>InVEST GLOBIO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KoPub돋움체 Light"/>
                        </a:rPr>
                        <a:t>생태계의 종다양성을 분석하기 위한 모듈 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2182400"/>
                  </a:ext>
                </a:extLst>
              </a:tr>
              <a:tr h="198905"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KoPub돋움체 Light"/>
                        </a:rPr>
                        <a:t>Wave 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KoPub돋움체 Light"/>
                        </a:rPr>
                        <a:t>Energy Production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KoPub돋움체 Light"/>
                        </a:rPr>
                        <a:t>조류에너지 생산력을 평가 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55262178"/>
                  </a:ext>
                </a:extLst>
              </a:tr>
              <a:tr h="200167"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KoPub돋움체 Light"/>
                        </a:rPr>
                        <a:t>Offshore Wind Energy Production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KoPub돋움체 Light"/>
                        </a:rPr>
                        <a:t>육상풍력에너지 생산능력 평가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038235"/>
                  </a:ext>
                </a:extLst>
              </a:tr>
              <a:tr h="198905"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KoPub돋움체 Light"/>
                        </a:rPr>
                        <a:t>Marine Finfish Aquacultural Production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KoPub돋움체 Light"/>
                        </a:rPr>
                        <a:t>특정해안 지역어업 생산력을 평가하기 위한 모듈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45043355"/>
                  </a:ext>
                </a:extLst>
              </a:tr>
            </a:tbl>
          </a:graphicData>
        </a:graphic>
      </p:graphicFrame>
      <p:sp>
        <p:nvSpPr>
          <p:cNvPr id="7" name="Rectangle 1">
            <a:extLst>
              <a:ext uri="{FF2B5EF4-FFF2-40B4-BE49-F238E27FC236}">
                <a16:creationId xmlns:a16="http://schemas.microsoft.com/office/drawing/2014/main" id="{BF85F21B-0BB0-4D43-9A1C-2EF20A1810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18770" y="1739989"/>
            <a:ext cx="56852177" cy="560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94341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F003C1-380B-4157-B2EF-94D93620E2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409" y="612257"/>
            <a:ext cx="11029616" cy="1188720"/>
          </a:xfrm>
        </p:spPr>
        <p:txBody>
          <a:bodyPr/>
          <a:lstStyle/>
          <a:p>
            <a:r>
              <a:rPr lang="en-US" altLang="ko-KR" dirty="0"/>
              <a:t>(1) </a:t>
            </a:r>
            <a:r>
              <a:rPr lang="en-US" altLang="ko-KR" b="1" dirty="0"/>
              <a:t>Habitat </a:t>
            </a:r>
            <a:r>
              <a:rPr lang="en-US" altLang="ko-KR" b="1" dirty="0" err="1"/>
              <a:t>Qualty</a:t>
            </a:r>
            <a:br>
              <a:rPr lang="en-US" altLang="ko-KR" b="1" dirty="0"/>
            </a:b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869127-AFF1-40D1-98A5-80C9CB592BBF}"/>
              </a:ext>
            </a:extLst>
          </p:cNvPr>
          <p:cNvSpPr txBox="1"/>
          <p:nvPr/>
        </p:nvSpPr>
        <p:spPr>
          <a:xfrm>
            <a:off x="453004" y="1431133"/>
            <a:ext cx="1141741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서식지 품질과 희귀 성을 생물 다양성을 공간 모델링하여 궁극적으로 풍경과 서식지의 범위와 저하된 상태를 추정함</a:t>
            </a:r>
            <a:r>
              <a:rPr lang="en-US" altLang="ko-KR" dirty="0"/>
              <a:t>. </a:t>
            </a:r>
            <a:r>
              <a:rPr lang="ko-KR" altLang="en-US" dirty="0"/>
              <a:t>서식지의 질과 희귀성은 각 위협의 상대적인 영향</a:t>
            </a:r>
            <a:r>
              <a:rPr lang="en-US" altLang="ko-KR" dirty="0"/>
              <a:t>, </a:t>
            </a:r>
            <a:r>
              <a:rPr lang="ko-KR" altLang="en-US" dirty="0"/>
              <a:t>각 위협에 대한 각 서식지 유형의 상대적 민감도</a:t>
            </a:r>
            <a:r>
              <a:rPr lang="en-US" altLang="ko-KR" dirty="0"/>
              <a:t>, </a:t>
            </a:r>
            <a:r>
              <a:rPr lang="ko-KR" altLang="en-US" dirty="0"/>
              <a:t>서식지와 위협인자 간의 거리</a:t>
            </a:r>
            <a:r>
              <a:rPr lang="en-US" altLang="ko-KR" dirty="0"/>
              <a:t>, </a:t>
            </a:r>
            <a:r>
              <a:rPr lang="ko-KR" altLang="en-US" dirty="0"/>
              <a:t>그리고 토지가 법적으로 보호되는 정도의 </a:t>
            </a:r>
            <a:r>
              <a:rPr lang="en-US" altLang="ko-KR" dirty="0"/>
              <a:t>4</a:t>
            </a:r>
            <a:r>
              <a:rPr lang="ko-KR" altLang="en-US" dirty="0"/>
              <a:t>가지 요소의 인자임</a:t>
            </a:r>
            <a:r>
              <a:rPr lang="en-US" altLang="ko-KR" dirty="0"/>
              <a:t>..</a:t>
            </a:r>
            <a:r>
              <a:rPr lang="ko-KR" altLang="en-US" dirty="0"/>
              <a:t>이 모델은 토지의 법적보호가 효과적이며 경관에 대한 모든 위협이 부가적임을 전제함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B2D41258-4318-4C7F-948A-711B1FDE58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8506" y="-22149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073" name="_x173975408" descr="EMB000025842d1f">
            <a:extLst>
              <a:ext uri="{FF2B5EF4-FFF2-40B4-BE49-F238E27FC236}">
                <a16:creationId xmlns:a16="http://schemas.microsoft.com/office/drawing/2014/main" id="{84B6EC7B-2FCD-42B1-B107-567450AD4A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488" y="2619853"/>
            <a:ext cx="5184862" cy="3759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F07453CC-2406-43A8-9A37-28ADFEEE7DDE}"/>
              </a:ext>
            </a:extLst>
          </p:cNvPr>
          <p:cNvSpPr/>
          <p:nvPr/>
        </p:nvSpPr>
        <p:spPr>
          <a:xfrm>
            <a:off x="1417739" y="2919369"/>
            <a:ext cx="553674" cy="26609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연결선: 꺾임 8">
            <a:extLst>
              <a:ext uri="{FF2B5EF4-FFF2-40B4-BE49-F238E27FC236}">
                <a16:creationId xmlns:a16="http://schemas.microsoft.com/office/drawing/2014/main" id="{3FF26A95-013B-4B23-B547-9BBAE0DD9C18}"/>
              </a:ext>
            </a:extLst>
          </p:cNvPr>
          <p:cNvCxnSpPr>
            <a:stCxn id="5" idx="3"/>
          </p:cNvCxnSpPr>
          <p:nvPr/>
        </p:nvCxnSpPr>
        <p:spPr>
          <a:xfrm flipV="1">
            <a:off x="1971413" y="2919369"/>
            <a:ext cx="5511567" cy="13304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C9D5E421-B8DD-43B4-8311-4A40BEAD8AB8}"/>
              </a:ext>
            </a:extLst>
          </p:cNvPr>
          <p:cNvSpPr txBox="1"/>
          <p:nvPr/>
        </p:nvSpPr>
        <p:spPr>
          <a:xfrm>
            <a:off x="7390701" y="2662725"/>
            <a:ext cx="38673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Development&gt;Save To Script</a:t>
            </a:r>
          </a:p>
          <a:p>
            <a:r>
              <a:rPr lang="ko-KR" altLang="en-US" dirty="0"/>
              <a:t>하면 실행 스크립트가 생성</a:t>
            </a:r>
          </a:p>
        </p:txBody>
      </p:sp>
      <p:pic>
        <p:nvPicPr>
          <p:cNvPr id="12" name="그림 11" descr="명령 프롬프트 - python.exe  E:\HabitatQuality.py">
            <a:extLst>
              <a:ext uri="{FF2B5EF4-FFF2-40B4-BE49-F238E27FC236}">
                <a16:creationId xmlns:a16="http://schemas.microsoft.com/office/drawing/2014/main" id="{4B0E8D3E-435D-4A24-B3BE-80B97E96A5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834" y="3387785"/>
            <a:ext cx="5335731" cy="2788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7834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F003C1-380B-4157-B2EF-94D93620E2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409" y="612257"/>
            <a:ext cx="11029616" cy="1188720"/>
          </a:xfrm>
        </p:spPr>
        <p:txBody>
          <a:bodyPr/>
          <a:lstStyle/>
          <a:p>
            <a:r>
              <a:rPr lang="en-US" altLang="ko-KR" dirty="0"/>
              <a:t>(2) </a:t>
            </a:r>
            <a:r>
              <a:rPr lang="en-US" altLang="ko-KR" b="1" dirty="0"/>
              <a:t>Habitat </a:t>
            </a:r>
            <a:r>
              <a:rPr lang="en-US" altLang="ko-KR" b="1"/>
              <a:t>risk assessment</a:t>
            </a:r>
            <a:br>
              <a:rPr lang="en-US" altLang="ko-KR" b="1" dirty="0"/>
            </a:b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869127-AFF1-40D1-98A5-80C9CB592BBF}"/>
              </a:ext>
            </a:extLst>
          </p:cNvPr>
          <p:cNvSpPr txBox="1"/>
          <p:nvPr/>
        </p:nvSpPr>
        <p:spPr>
          <a:xfrm>
            <a:off x="453004" y="1431133"/>
            <a:ext cx="1141741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b="1" dirty="0" err="1"/>
              <a:t>InVEST</a:t>
            </a:r>
            <a:r>
              <a:rPr lang="en-US" altLang="ko-KR" b="1" dirty="0"/>
              <a:t> </a:t>
            </a:r>
            <a:r>
              <a:rPr lang="ko-KR" altLang="en-US" b="1" dirty="0"/>
              <a:t>서식지 및 종 위험 평가</a:t>
            </a:r>
            <a:r>
              <a:rPr lang="en-US" altLang="ko-KR" b="1" dirty="0"/>
              <a:t>(HRA / SRA) </a:t>
            </a:r>
            <a:r>
              <a:rPr lang="ko-KR" altLang="en-US" b="1" dirty="0"/>
              <a:t>모델을 통해 사용자는 인간 활동에 의해 서식지 및 종에 대해 누적된 위험을 평가하고 생태계서비스 및 생물다양성 제공에 대한 결과를 모니터링 할 수 있음</a:t>
            </a:r>
          </a:p>
          <a:p>
            <a:endParaRPr lang="en-US" altLang="ko-KR" dirty="0"/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B2D41258-4318-4C7F-948A-711B1FDE58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8506" y="-22149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DF5DB914-7280-45E7-B71D-9D669B6CC8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9567" y="1827052"/>
            <a:ext cx="15828532" cy="392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5" name="_x46547224" descr="EMB00003a406cd3">
            <a:extLst>
              <a:ext uri="{FF2B5EF4-FFF2-40B4-BE49-F238E27FC236}">
                <a16:creationId xmlns:a16="http://schemas.microsoft.com/office/drawing/2014/main" id="{E082149D-F5E2-456B-84A0-8B303A93F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9846" y="2196896"/>
            <a:ext cx="7255528" cy="4323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05101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F003C1-380B-4157-B2EF-94D93620E2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409" y="612257"/>
            <a:ext cx="11029616" cy="1188720"/>
          </a:xfrm>
        </p:spPr>
        <p:txBody>
          <a:bodyPr/>
          <a:lstStyle/>
          <a:p>
            <a:r>
              <a:rPr lang="en-US" altLang="ko-KR" dirty="0"/>
              <a:t>(3) </a:t>
            </a:r>
            <a:r>
              <a:rPr lang="en-US" altLang="ko-KR" dirty="0" err="1"/>
              <a:t>pOllination</a:t>
            </a:r>
            <a:br>
              <a:rPr lang="en-US" altLang="ko-KR" b="1" dirty="0"/>
            </a:b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869127-AFF1-40D1-98A5-80C9CB592BBF}"/>
              </a:ext>
            </a:extLst>
          </p:cNvPr>
          <p:cNvSpPr txBox="1"/>
          <p:nvPr/>
        </p:nvSpPr>
        <p:spPr>
          <a:xfrm>
            <a:off x="453004" y="1431133"/>
            <a:ext cx="114174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dirty="0"/>
              <a:t>INVEST </a:t>
            </a:r>
            <a:r>
              <a:rPr lang="ko-KR" altLang="en-US" dirty="0"/>
              <a:t>수분모델은 꿀벌 비행 범위 내에서 둥지와 꽃 자원의 이용 가능성에 대한 추정치를 사용하여 경관의 각 영역에 꿀벌의 수분생산 풍족도</a:t>
            </a:r>
            <a:r>
              <a:rPr lang="en-US" altLang="ko-KR" dirty="0"/>
              <a:t>(</a:t>
            </a:r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수분 공급도</a:t>
            </a:r>
            <a:r>
              <a:rPr lang="en-US" altLang="ko-KR" dirty="0"/>
              <a:t>)</a:t>
            </a:r>
            <a:r>
              <a:rPr lang="ko-KR" altLang="en-US" dirty="0"/>
              <a:t>를 구할 수 있게 유도함</a:t>
            </a:r>
            <a:r>
              <a:rPr lang="en-US" altLang="ko-KR" dirty="0"/>
              <a:t>.(</a:t>
            </a:r>
            <a:r>
              <a:rPr lang="ko-KR" altLang="en-US" dirty="0"/>
              <a:t>충매화의 생산정도를 간접적으로 유추가능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B2D41258-4318-4C7F-948A-711B1FDE58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8506" y="-22149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DF5DB914-7280-45E7-B71D-9D669B6CC8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9567" y="1827052"/>
            <a:ext cx="15828532" cy="392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DD78B9B4-D414-473E-809D-02AC748BDC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90445" y="2016183"/>
            <a:ext cx="23850310" cy="418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49" name="_x206801984" descr="EMB00003a406cda">
            <a:extLst>
              <a:ext uri="{FF2B5EF4-FFF2-40B4-BE49-F238E27FC236}">
                <a16:creationId xmlns:a16="http://schemas.microsoft.com/office/drawing/2014/main" id="{5269A193-823C-4F06-A223-F45FA4E70C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445" y="2473383"/>
            <a:ext cx="8307238" cy="4078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1524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F003C1-380B-4157-B2EF-94D93620E2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409" y="612257"/>
            <a:ext cx="11029616" cy="1188720"/>
          </a:xfrm>
        </p:spPr>
        <p:txBody>
          <a:bodyPr/>
          <a:lstStyle/>
          <a:p>
            <a:r>
              <a:rPr lang="en-US" altLang="ko-KR" dirty="0"/>
              <a:t>(4) </a:t>
            </a:r>
            <a:r>
              <a:rPr lang="en-US" altLang="ko-KR" dirty="0" err="1"/>
              <a:t>ndr</a:t>
            </a:r>
            <a:br>
              <a:rPr lang="en-US" altLang="ko-KR" b="1" dirty="0"/>
            </a:b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869127-AFF1-40D1-98A5-80C9CB592BBF}"/>
              </a:ext>
            </a:extLst>
          </p:cNvPr>
          <p:cNvSpPr txBox="1"/>
          <p:nvPr/>
        </p:nvSpPr>
        <p:spPr>
          <a:xfrm>
            <a:off x="453004" y="1431133"/>
            <a:ext cx="114174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dirty="0" err="1"/>
              <a:t>InVEST</a:t>
            </a:r>
            <a:r>
              <a:rPr lang="en-US" altLang="ko-KR" dirty="0"/>
              <a:t> </a:t>
            </a:r>
            <a:r>
              <a:rPr lang="ko-KR" altLang="en-US" dirty="0" err="1"/>
              <a:t>영양염류</a:t>
            </a:r>
            <a:r>
              <a:rPr lang="ko-KR" altLang="en-US" dirty="0"/>
              <a:t> 전달 모델의 목표는 유역과 그 운송에서 얻은 양분 원천을 하천에 매핑하는 역할을 함</a:t>
            </a:r>
            <a:r>
              <a:rPr lang="en-US" altLang="ko-KR" dirty="0"/>
              <a:t>. </a:t>
            </a:r>
            <a:r>
              <a:rPr lang="ko-KR" altLang="en-US" dirty="0"/>
              <a:t>분석과정에서 생성 된 공간 정보는 자연 식물에 의한 영양소 보존 서비스를 평가하는 데 사용될 수 있음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B2D41258-4318-4C7F-948A-711B1FDE58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8506" y="-22149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DF5DB914-7280-45E7-B71D-9D669B6CC8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9567" y="1827052"/>
            <a:ext cx="15828532" cy="392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DD78B9B4-D414-473E-809D-02AC748BDC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90445" y="2016183"/>
            <a:ext cx="23850310" cy="418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7BD0F25-BBBF-4535-A82B-F5518EDD1A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568" y="2219639"/>
            <a:ext cx="8577656" cy="4275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9855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F003C1-380B-4157-B2EF-94D93620E2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409" y="612257"/>
            <a:ext cx="11029616" cy="1188720"/>
          </a:xfrm>
        </p:spPr>
        <p:txBody>
          <a:bodyPr/>
          <a:lstStyle/>
          <a:p>
            <a:r>
              <a:rPr lang="en-US" altLang="ko-KR" dirty="0"/>
              <a:t>(4) </a:t>
            </a:r>
            <a:r>
              <a:rPr lang="en-US" altLang="ko-KR" dirty="0" err="1"/>
              <a:t>ndr</a:t>
            </a:r>
            <a:br>
              <a:rPr lang="en-US" altLang="ko-KR" b="1" dirty="0"/>
            </a:b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869127-AFF1-40D1-98A5-80C9CB592BBF}"/>
              </a:ext>
            </a:extLst>
          </p:cNvPr>
          <p:cNvSpPr txBox="1"/>
          <p:nvPr/>
        </p:nvSpPr>
        <p:spPr>
          <a:xfrm>
            <a:off x="453004" y="1431133"/>
            <a:ext cx="114174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dirty="0" err="1"/>
              <a:t>InVEST</a:t>
            </a:r>
            <a:r>
              <a:rPr lang="en-US" altLang="ko-KR" dirty="0"/>
              <a:t> </a:t>
            </a:r>
            <a:r>
              <a:rPr lang="ko-KR" altLang="en-US" dirty="0" err="1"/>
              <a:t>영양염류</a:t>
            </a:r>
            <a:r>
              <a:rPr lang="ko-KR" altLang="en-US" dirty="0"/>
              <a:t> 전달 모델의 목표는 유역과 그 운송에서 얻은 양분 원천을 하천에 매핑하는 역할을 함</a:t>
            </a:r>
            <a:r>
              <a:rPr lang="en-US" altLang="ko-KR" dirty="0"/>
              <a:t>. </a:t>
            </a:r>
            <a:r>
              <a:rPr lang="ko-KR" altLang="en-US" dirty="0"/>
              <a:t>분석과정에서 생성 된 공간 정보는 자연 식물에 의한 영양소 보존 서비스를 평가하는 데 사용될 수 있음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B2D41258-4318-4C7F-948A-711B1FDE58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8506" y="-22149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DF5DB914-7280-45E7-B71D-9D669B6CC8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9567" y="1827052"/>
            <a:ext cx="15828532" cy="392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DD78B9B4-D414-473E-809D-02AC748BDC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90445" y="2016183"/>
            <a:ext cx="23850310" cy="418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7BD0F25-BBBF-4535-A82B-F5518EDD1A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568" y="2219639"/>
            <a:ext cx="8577656" cy="4275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776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F003C1-380B-4157-B2EF-94D93620E2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409" y="612257"/>
            <a:ext cx="11029616" cy="1188720"/>
          </a:xfrm>
        </p:spPr>
        <p:txBody>
          <a:bodyPr/>
          <a:lstStyle/>
          <a:p>
            <a:r>
              <a:rPr lang="en-US" altLang="ko-KR" dirty="0"/>
              <a:t>(5) </a:t>
            </a:r>
            <a:r>
              <a:rPr lang="en-US" altLang="ko-KR" dirty="0" err="1"/>
              <a:t>sdr</a:t>
            </a:r>
            <a:br>
              <a:rPr lang="en-US" altLang="ko-KR" b="1" dirty="0"/>
            </a:b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869127-AFF1-40D1-98A5-80C9CB592BBF}"/>
              </a:ext>
            </a:extLst>
          </p:cNvPr>
          <p:cNvSpPr txBox="1"/>
          <p:nvPr/>
        </p:nvSpPr>
        <p:spPr>
          <a:xfrm>
            <a:off x="453004" y="1431133"/>
            <a:ext cx="114174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ko-KR" altLang="en-US" dirty="0"/>
              <a:t>육지의 퇴적물 생성 및 배출을 하천지형에 매핑을 함</a:t>
            </a:r>
            <a:r>
              <a:rPr lang="en-US" altLang="ko-KR" dirty="0"/>
              <a:t>. </a:t>
            </a:r>
            <a:r>
              <a:rPr lang="ko-KR" altLang="en-US" dirty="0"/>
              <a:t>이러한 정보는 </a:t>
            </a:r>
            <a:r>
              <a:rPr lang="ko-KR" altLang="en-US" dirty="0" err="1"/>
              <a:t>집수에서</a:t>
            </a:r>
            <a:r>
              <a:rPr lang="ko-KR" altLang="en-US" dirty="0"/>
              <a:t> 침전물 의 침전현상을  연구하는데 사용될 수 있음</a:t>
            </a:r>
            <a:r>
              <a:rPr lang="en-US" altLang="ko-KR" dirty="0"/>
              <a:t>. </a:t>
            </a:r>
            <a:r>
              <a:rPr lang="ko-KR" altLang="en-US" dirty="0"/>
              <a:t>이는 저수지 관리 및 수질 개선에 특히 중요하며 둘 다 경제적으로 가치가 있을 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B2D41258-4318-4C7F-948A-711B1FDE58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8506" y="-22149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DF5DB914-7280-45E7-B71D-9D669B6CC8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9567" y="1827052"/>
            <a:ext cx="15828532" cy="392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DD78B9B4-D414-473E-809D-02AC748BDC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90445" y="2016183"/>
            <a:ext cx="23850310" cy="418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E075793-E8ED-4624-B5F8-909B9082B4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524" y="2103539"/>
            <a:ext cx="8114999" cy="4490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4186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F4803C-722F-47B9-B973-C6BD8792A3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524" y="322594"/>
            <a:ext cx="11029616" cy="1188720"/>
          </a:xfrm>
        </p:spPr>
        <p:txBody>
          <a:bodyPr/>
          <a:lstStyle/>
          <a:p>
            <a:r>
              <a:rPr lang="en-US" altLang="ko-KR" dirty="0"/>
              <a:t>(6)  CARBON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25B9B9-3EAB-4E84-94B8-DBCEDAD23C23}"/>
              </a:ext>
            </a:extLst>
          </p:cNvPr>
          <p:cNvSpPr txBox="1"/>
          <p:nvPr/>
        </p:nvSpPr>
        <p:spPr>
          <a:xfrm>
            <a:off x="706524" y="1828800"/>
            <a:ext cx="112283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육상 식물체는 탄소를 저장하여 생장한다</a:t>
            </a:r>
            <a:r>
              <a:rPr lang="en-US" altLang="ko-KR" dirty="0"/>
              <a:t>. </a:t>
            </a:r>
            <a:r>
              <a:rPr lang="ko-KR" altLang="en-US" dirty="0" err="1"/>
              <a:t>이모델은</a:t>
            </a:r>
            <a:r>
              <a:rPr lang="ko-KR" altLang="en-US" dirty="0"/>
              <a:t> 식물체가 군집하는 생태계에 대한 군집 및 </a:t>
            </a:r>
            <a:r>
              <a:rPr lang="ko-KR" altLang="en-US" dirty="0" err="1"/>
              <a:t>토지피복</a:t>
            </a:r>
            <a:r>
              <a:rPr lang="ko-KR" altLang="en-US" dirty="0"/>
              <a:t> 현황을 토대로 </a:t>
            </a:r>
            <a:r>
              <a:rPr lang="ko-KR" altLang="en-US" dirty="0" err="1"/>
              <a:t>탄소저장및배출에</a:t>
            </a:r>
            <a:r>
              <a:rPr lang="ko-KR" altLang="en-US" dirty="0"/>
              <a:t> 대한 추정을 하는 모델이다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AAF3E76-66CF-483C-B2D5-2F7938852E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2097" y="2924816"/>
            <a:ext cx="2147369" cy="30301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80B712D-9FF6-48AF-A418-40433822DB89}"/>
              </a:ext>
            </a:extLst>
          </p:cNvPr>
          <p:cNvSpPr txBox="1"/>
          <p:nvPr/>
        </p:nvSpPr>
        <p:spPr>
          <a:xfrm>
            <a:off x="5857335" y="6107501"/>
            <a:ext cx="1883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토지 피복도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56C4FC4-2A01-489C-B0BD-C24004CD29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1629" y="2627702"/>
            <a:ext cx="1721691" cy="162512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FAB2342-1BA5-4FAA-A1CE-C1D71026AB63}"/>
              </a:ext>
            </a:extLst>
          </p:cNvPr>
          <p:cNvSpPr txBox="1"/>
          <p:nvPr/>
        </p:nvSpPr>
        <p:spPr>
          <a:xfrm>
            <a:off x="7804028" y="4158410"/>
            <a:ext cx="2021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 err="1"/>
              <a:t>지상부</a:t>
            </a:r>
            <a:r>
              <a:rPr lang="ko-KR" altLang="en-US" dirty="0"/>
              <a:t> </a:t>
            </a:r>
            <a:r>
              <a:rPr lang="ko-KR" altLang="en-US" dirty="0" err="1"/>
              <a:t>탄소저장량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FE895F40-30D0-4CE9-961E-FB8DAA0C88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2906" y="2627702"/>
            <a:ext cx="1480636" cy="162512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E99968F-BA53-4CD4-934C-4E405EA67CFD}"/>
              </a:ext>
            </a:extLst>
          </p:cNvPr>
          <p:cNvSpPr txBox="1"/>
          <p:nvPr/>
        </p:nvSpPr>
        <p:spPr>
          <a:xfrm>
            <a:off x="9968539" y="4158410"/>
            <a:ext cx="2021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 err="1"/>
              <a:t>지하부</a:t>
            </a:r>
            <a:r>
              <a:rPr lang="ko-KR" altLang="en-US" dirty="0"/>
              <a:t> </a:t>
            </a:r>
            <a:r>
              <a:rPr lang="ko-KR" altLang="en-US" dirty="0" err="1"/>
              <a:t>탄소저장량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2B2A31B4-60C9-4553-9C85-5E44B56632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3645" y="4571370"/>
            <a:ext cx="1452062" cy="138356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C7F0E85-BF02-4C4E-A925-33F64CDBBBE3}"/>
              </a:ext>
            </a:extLst>
          </p:cNvPr>
          <p:cNvSpPr txBox="1"/>
          <p:nvPr/>
        </p:nvSpPr>
        <p:spPr>
          <a:xfrm>
            <a:off x="7539969" y="6063565"/>
            <a:ext cx="26184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고사유기체 </a:t>
            </a:r>
            <a:r>
              <a:rPr lang="ko-KR" altLang="en-US" dirty="0" err="1"/>
              <a:t>탄소저장량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1CA3FC30-BC5E-443F-998B-9E3B9BC9FB4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5473" y="4572906"/>
            <a:ext cx="1428069" cy="148554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52A73E2-D0A2-4762-87EE-C1D9224DD6C7}"/>
              </a:ext>
            </a:extLst>
          </p:cNvPr>
          <p:cNvSpPr txBox="1"/>
          <p:nvPr/>
        </p:nvSpPr>
        <p:spPr>
          <a:xfrm>
            <a:off x="9821888" y="6026355"/>
            <a:ext cx="2598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토양 </a:t>
            </a:r>
            <a:r>
              <a:rPr lang="ko-KR" altLang="en-US" dirty="0" err="1"/>
              <a:t>탄소저장량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DD19440-52FB-4086-88CF-68284388BC7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960" y="2725268"/>
            <a:ext cx="3890416" cy="3429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4946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F003C1-380B-4157-B2EF-94D93620E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INVEST Model </a:t>
            </a:r>
            <a:r>
              <a:rPr lang="ko-KR" altLang="en-US" dirty="0"/>
              <a:t>구성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506B56-4628-4637-AE59-562E552948AE}"/>
              </a:ext>
            </a:extLst>
          </p:cNvPr>
          <p:cNvSpPr txBox="1"/>
          <p:nvPr/>
        </p:nvSpPr>
        <p:spPr>
          <a:xfrm>
            <a:off x="713064" y="2214694"/>
            <a:ext cx="111154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/>
              <a:t>모듈은 </a:t>
            </a:r>
            <a:r>
              <a:rPr lang="en-US" altLang="ko-KR" dirty="0"/>
              <a:t>UI </a:t>
            </a:r>
            <a:r>
              <a:rPr lang="ko-KR" altLang="en-US" dirty="0"/>
              <a:t>실행파일과 스크립트 실행환경으로 구성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9" name="그림 8" descr="Habitat Quality: loaded from autosave">
            <a:extLst>
              <a:ext uri="{FF2B5EF4-FFF2-40B4-BE49-F238E27FC236}">
                <a16:creationId xmlns:a16="http://schemas.microsoft.com/office/drawing/2014/main" id="{55938F49-D805-40C6-94A8-223D4390EC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678" y="2704940"/>
            <a:ext cx="4615114" cy="330988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5AE1068-2E81-48CD-A8A9-84C8C1BBEA59}"/>
              </a:ext>
            </a:extLst>
          </p:cNvPr>
          <p:cNvSpPr txBox="1"/>
          <p:nvPr/>
        </p:nvSpPr>
        <p:spPr>
          <a:xfrm>
            <a:off x="5872294" y="2776756"/>
            <a:ext cx="48740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en-US" altLang="ko-KR" dirty="0"/>
              <a:t>UI </a:t>
            </a:r>
            <a:r>
              <a:rPr lang="ko-KR" altLang="en-US" dirty="0"/>
              <a:t>가 편하긴 하나 작업 상황에 따라 스크립트 환경에서 실행 하는 것도 필요</a:t>
            </a:r>
            <a:endParaRPr lang="en-US" altLang="ko-KR" dirty="0"/>
          </a:p>
          <a:p>
            <a:pPr marL="342900" indent="-342900">
              <a:buAutoNum type="arabicParenR"/>
            </a:pPr>
            <a:r>
              <a:rPr lang="en-US" altLang="ko-KR" dirty="0"/>
              <a:t> </a:t>
            </a:r>
            <a:r>
              <a:rPr lang="ko-KR" altLang="en-US" dirty="0"/>
              <a:t>스크립트 환경은 설치절차가 다소 까다로움 </a:t>
            </a:r>
            <a:endParaRPr lang="en-US" altLang="ko-KR" dirty="0"/>
          </a:p>
          <a:p>
            <a:r>
              <a:rPr lang="en-US" altLang="ko-KR" dirty="0"/>
              <a:t>      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647209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0E68CBB-54A4-44BA-8015-F4FABA03FA28}"/>
              </a:ext>
            </a:extLst>
          </p:cNvPr>
          <p:cNvSpPr txBox="1"/>
          <p:nvPr/>
        </p:nvSpPr>
        <p:spPr>
          <a:xfrm>
            <a:off x="1808282" y="6412971"/>
            <a:ext cx="26184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무등산지역 </a:t>
            </a:r>
            <a:r>
              <a:rPr lang="ko-KR" altLang="en-US" dirty="0" err="1"/>
              <a:t>토지피복도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47EC39F-1E5F-4875-8909-17EE25882D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618" y="661962"/>
            <a:ext cx="4491776" cy="290423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CC0502B-296B-46EE-AECA-19B21F07F5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9796" y="661961"/>
            <a:ext cx="3171254" cy="248314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B525D34-2C6F-4001-9762-F3D7781548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9796" y="3776243"/>
            <a:ext cx="3248681" cy="260446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50710C8-5D2D-4C01-B628-E4D077CF93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618" y="3935531"/>
            <a:ext cx="4491776" cy="244517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2BE8A9C-FCDE-4DE4-BB8F-FAD35DE884E3}"/>
              </a:ext>
            </a:extLst>
          </p:cNvPr>
          <p:cNvSpPr txBox="1"/>
          <p:nvPr/>
        </p:nvSpPr>
        <p:spPr>
          <a:xfrm>
            <a:off x="9573581" y="3190754"/>
            <a:ext cx="26184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현재 탄소저장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0C16F68-35E1-44F3-A3D0-550F03A84FB5}"/>
              </a:ext>
            </a:extLst>
          </p:cNvPr>
          <p:cNvSpPr txBox="1"/>
          <p:nvPr/>
        </p:nvSpPr>
        <p:spPr>
          <a:xfrm>
            <a:off x="1808281" y="3560086"/>
            <a:ext cx="26184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 err="1"/>
              <a:t>활인율적용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F926A86-F934-4759-A03E-646A4A3CA126}"/>
              </a:ext>
            </a:extLst>
          </p:cNvPr>
          <p:cNvSpPr txBox="1"/>
          <p:nvPr/>
        </p:nvSpPr>
        <p:spPr>
          <a:xfrm>
            <a:off x="8987750" y="6460683"/>
            <a:ext cx="26184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미래  탄소추정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pic>
        <p:nvPicPr>
          <p:cNvPr id="17" name="그림 16" descr="텍스트이(가) 표시된 사진&#10;&#10;자동 생성된 설명">
            <a:extLst>
              <a:ext uri="{FF2B5EF4-FFF2-40B4-BE49-F238E27FC236}">
                <a16:creationId xmlns:a16="http://schemas.microsoft.com/office/drawing/2014/main" id="{01595C3E-27EE-4A59-9BED-5F4E65F118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7311" y="3782357"/>
            <a:ext cx="3762486" cy="2638337"/>
          </a:xfrm>
          <a:prstGeom prst="rect">
            <a:avLst/>
          </a:prstGeom>
        </p:spPr>
      </p:pic>
      <p:pic>
        <p:nvPicPr>
          <p:cNvPr id="19" name="그림 18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117B20A0-2E21-48D4-BB79-436198DAAD5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7559" y="559492"/>
            <a:ext cx="3372375" cy="263833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A0B8369-78CD-4732-A69C-DFA61C382E7A}"/>
              </a:ext>
            </a:extLst>
          </p:cNvPr>
          <p:cNvSpPr txBox="1"/>
          <p:nvPr/>
        </p:nvSpPr>
        <p:spPr>
          <a:xfrm>
            <a:off x="4859323" y="3237117"/>
            <a:ext cx="3594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현재시기의 탄소 저장 순 현재 가치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D3A967D-4C3D-4B1B-A23F-B4AA89DB17D3}"/>
              </a:ext>
            </a:extLst>
          </p:cNvPr>
          <p:cNvSpPr txBox="1"/>
          <p:nvPr/>
        </p:nvSpPr>
        <p:spPr>
          <a:xfrm>
            <a:off x="5033394" y="6452185"/>
            <a:ext cx="3594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미래시기의 탄소 저장 순 현재 가치</a:t>
            </a:r>
            <a:r>
              <a:rPr lang="en-US" altLang="ko-KR" dirty="0"/>
              <a:t>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612919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4621B8-549A-4E5A-A961-8CCFEA775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162FEBA-DBEB-445B-ADFD-EE9336D5D3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4105" y="5135823"/>
            <a:ext cx="11029615" cy="3634486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/>
              <a:t>“</a:t>
            </a:r>
            <a:endParaRPr lang="ko-KR" altLang="en-US" dirty="0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2A7FD4BF-E35D-460E-8F3A-0AACA41678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2913" y="2305302"/>
            <a:ext cx="11610807" cy="3416320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Courier New" panose="02070309020205020404" pitchFamily="49" charset="0"/>
              </a:rPr>
              <a:t>“</a:t>
            </a:r>
            <a:r>
              <a:rPr kumimoji="0" lang="ko-KR" altLang="ko-KR" sz="3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Courier New" panose="02070309020205020404" pitchFamily="49" charset="0"/>
              </a:rPr>
              <a:t>순현재</a:t>
            </a:r>
            <a:r>
              <a:rPr kumimoji="0" lang="ko-KR" altLang="ko-KR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Courier New" panose="02070309020205020404" pitchFamily="49" charset="0"/>
              </a:rPr>
              <a:t> 가치(Net </a:t>
            </a:r>
            <a:r>
              <a:rPr kumimoji="0" lang="ko-KR" altLang="ko-KR" sz="3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Courier New" panose="02070309020205020404" pitchFamily="49" charset="0"/>
              </a:rPr>
              <a:t>Present</a:t>
            </a:r>
            <a:r>
              <a:rPr kumimoji="0" lang="ko-KR" altLang="ko-KR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Courier New" panose="02070309020205020404" pitchFamily="49" charset="0"/>
              </a:rPr>
              <a:t> </a:t>
            </a:r>
            <a:r>
              <a:rPr kumimoji="0" lang="ko-KR" altLang="ko-KR" sz="3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Courier New" panose="02070309020205020404" pitchFamily="49" charset="0"/>
              </a:rPr>
              <a:t>Value</a:t>
            </a:r>
            <a:r>
              <a:rPr kumimoji="0" lang="ko-KR" altLang="ko-KR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Courier New" panose="02070309020205020404" pitchFamily="49" charset="0"/>
              </a:rPr>
              <a:t>, 줄여서 </a:t>
            </a:r>
            <a:endParaRPr kumimoji="0" lang="en-US" altLang="ko-KR" sz="3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 Unicode MS"/>
              <a:ea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3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Courier New" panose="02070309020205020404" pitchFamily="49" charset="0"/>
              </a:rPr>
              <a:t>순현가</a:t>
            </a:r>
            <a:r>
              <a:rPr kumimoji="0" lang="ko-KR" altLang="ko-KR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Courier New" panose="02070309020205020404" pitchFamily="49" charset="0"/>
              </a:rPr>
              <a:t> 또는 NPV)는 어떤 </a:t>
            </a:r>
            <a:r>
              <a:rPr kumimoji="0" lang="ko-KR" altLang="ko-KR" sz="3600" b="0" i="0" u="none" strike="noStrike" cap="none" normalizeH="0" baseline="0" dirty="0">
                <a:ln>
                  <a:noFill/>
                </a:ln>
                <a:solidFill>
                  <a:srgbClr val="0B0080"/>
                </a:solidFill>
                <a:effectLst/>
                <a:latin typeface="Arial Unicode MS"/>
                <a:ea typeface="Courier New" panose="02070309020205020404" pitchFamily="49" charset="0"/>
                <a:hlinkClick r:id="rId2" tooltip="사업"/>
              </a:rPr>
              <a:t>사업</a:t>
            </a:r>
            <a:r>
              <a:rPr kumimoji="0" lang="ko-KR" altLang="ko-KR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Courier New" panose="02070309020205020404" pitchFamily="49" charset="0"/>
              </a:rPr>
              <a:t>의 가치(타당성)를 나타내는 척도 중 하나로서, 최초 가치가 있는 것으로, 0보다 작으면 타당성(가치)이 없는 사업, </a:t>
            </a:r>
            <a:endParaRPr kumimoji="0" lang="en-US" altLang="ko-KR" sz="3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 Unicode MS"/>
              <a:ea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Courier New" panose="02070309020205020404" pitchFamily="49" charset="0"/>
              </a:rPr>
              <a:t>0보다 크면 타당성(가치)이 있는 사업으로 판단할 수 있다.</a:t>
            </a:r>
            <a:r>
              <a:rPr kumimoji="0" lang="en-US" altLang="ko-KR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Courier New" panose="02070309020205020404" pitchFamily="49" charset="0"/>
              </a:rPr>
              <a:t>”</a:t>
            </a:r>
            <a:r>
              <a:rPr kumimoji="0" lang="ko-KR" altLang="ko-KR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ko-KR" altLang="ko-KR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47539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F4803C-722F-47B9-B973-C6BD8792A3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524" y="322594"/>
            <a:ext cx="11029616" cy="1188720"/>
          </a:xfrm>
        </p:spPr>
        <p:txBody>
          <a:bodyPr/>
          <a:lstStyle/>
          <a:p>
            <a:r>
              <a:rPr lang="en-US" altLang="ko-KR" dirty="0"/>
              <a:t>(7)  forest</a:t>
            </a:r>
            <a:r>
              <a:rPr lang="ko-KR" altLang="en-US" dirty="0"/>
              <a:t> </a:t>
            </a:r>
            <a:r>
              <a:rPr lang="en-US" altLang="ko-KR" dirty="0"/>
              <a:t>CARBON edge effect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25B9B9-3EAB-4E84-94B8-DBCEDAD23C23}"/>
              </a:ext>
            </a:extLst>
          </p:cNvPr>
          <p:cNvSpPr txBox="1"/>
          <p:nvPr/>
        </p:nvSpPr>
        <p:spPr>
          <a:xfrm>
            <a:off x="706524" y="1828800"/>
            <a:ext cx="112283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dirty="0" err="1"/>
              <a:t>InVEST</a:t>
            </a:r>
            <a:r>
              <a:rPr lang="en-US" altLang="ko-KR" dirty="0"/>
              <a:t> </a:t>
            </a:r>
            <a:r>
              <a:rPr lang="en-US" altLang="ko-KR" dirty="0" err="1"/>
              <a:t>탄소</a:t>
            </a:r>
            <a:r>
              <a:rPr lang="en-US" altLang="ko-KR" dirty="0"/>
              <a:t> </a:t>
            </a:r>
            <a:r>
              <a:rPr lang="en-US" altLang="ko-KR" dirty="0" err="1"/>
              <a:t>모델의</a:t>
            </a:r>
            <a:r>
              <a:rPr lang="en-US" altLang="ko-KR" dirty="0"/>
              <a:t> </a:t>
            </a:r>
            <a:r>
              <a:rPr lang="en-US" altLang="ko-KR" dirty="0" err="1"/>
              <a:t>접근법을</a:t>
            </a:r>
            <a:r>
              <a:rPr lang="en-US" altLang="ko-KR" dirty="0"/>
              <a:t> </a:t>
            </a:r>
            <a:r>
              <a:rPr lang="en-US" altLang="ko-KR" dirty="0" err="1"/>
              <a:t>확장하여</a:t>
            </a:r>
            <a:r>
              <a:rPr lang="en-US" altLang="ko-KR" dirty="0"/>
              <a:t> </a:t>
            </a:r>
            <a:r>
              <a:rPr lang="en-US" altLang="ko-KR" dirty="0" err="1"/>
              <a:t>산림</a:t>
            </a:r>
            <a:r>
              <a:rPr lang="ko-KR" altLang="en-US" dirty="0"/>
              <a:t>지역 내</a:t>
            </a:r>
            <a:r>
              <a:rPr lang="en-US" altLang="ko-KR" dirty="0"/>
              <a:t> </a:t>
            </a:r>
            <a:r>
              <a:rPr lang="en-US" altLang="ko-KR" dirty="0" err="1"/>
              <a:t>산림</a:t>
            </a:r>
            <a:r>
              <a:rPr lang="en-US" altLang="ko-KR" dirty="0"/>
              <a:t> </a:t>
            </a:r>
            <a:r>
              <a:rPr lang="en-US" altLang="ko-KR" dirty="0" err="1"/>
              <a:t>탄소</a:t>
            </a:r>
            <a:r>
              <a:rPr lang="en-US" altLang="ko-KR" dirty="0"/>
              <a:t> </a:t>
            </a:r>
            <a:r>
              <a:rPr lang="en-US" altLang="ko-KR" dirty="0" err="1"/>
              <a:t>축적량</a:t>
            </a:r>
            <a:r>
              <a:rPr lang="en-US" altLang="ko-KR" dirty="0"/>
              <a:t> </a:t>
            </a:r>
            <a:r>
              <a:rPr lang="ko-KR" altLang="en-US" dirty="0"/>
              <a:t>변화</a:t>
            </a:r>
            <a:r>
              <a:rPr lang="en-US" altLang="ko-KR" dirty="0"/>
              <a:t>를 </a:t>
            </a:r>
            <a:r>
              <a:rPr lang="ko-KR" altLang="en-US" dirty="0"/>
              <a:t>설명하기위한 모델 두가지 옵션이 있음</a:t>
            </a:r>
            <a:r>
              <a:rPr lang="en-US" altLang="ko-KR" dirty="0"/>
              <a:t>.</a:t>
            </a:r>
          </a:p>
          <a:p>
            <a:pPr fontAlgn="base"/>
            <a:r>
              <a:rPr lang="ko-KR" altLang="en-US" dirty="0"/>
              <a:t>지상부만 모델링 하는 방법과 전체 </a:t>
            </a:r>
            <a:r>
              <a:rPr lang="ko-KR" altLang="en-US" dirty="0" err="1"/>
              <a:t>탄소량을</a:t>
            </a:r>
            <a:r>
              <a:rPr lang="ko-KR" altLang="en-US" dirty="0"/>
              <a:t> 모델링하는 방법</a:t>
            </a:r>
            <a:endParaRPr lang="en-US" altLang="ko-K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0B712D-9FF6-48AF-A418-40433822DB89}"/>
              </a:ext>
            </a:extLst>
          </p:cNvPr>
          <p:cNvSpPr txBox="1"/>
          <p:nvPr/>
        </p:nvSpPr>
        <p:spPr>
          <a:xfrm>
            <a:off x="4931503" y="6001990"/>
            <a:ext cx="2351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&lt;</a:t>
            </a:r>
            <a:r>
              <a:rPr lang="ko-KR" altLang="en-US" dirty="0"/>
              <a:t>산림지역토지 피복도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C7F0E85-BF02-4C4E-A925-33F64CDBBBE3}"/>
              </a:ext>
            </a:extLst>
          </p:cNvPr>
          <p:cNvSpPr txBox="1"/>
          <p:nvPr/>
        </p:nvSpPr>
        <p:spPr>
          <a:xfrm>
            <a:off x="8575834" y="4450059"/>
            <a:ext cx="26184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지상 탄소저장 풀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11023CC-CCA8-4DA0-9AE5-F890B0BB81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027" y="2792617"/>
            <a:ext cx="5107433" cy="443453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235E4DB-B1B4-46C9-B088-8EDBFC4B0A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0983" y="2358290"/>
            <a:ext cx="2607117" cy="331488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364A0B0B-E555-429A-896A-E2DAB0B0B6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9347" y="2632820"/>
            <a:ext cx="4188949" cy="1859281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54856C08-7BB3-41AF-8FF4-8B75201684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0046" y="4750934"/>
            <a:ext cx="3827549" cy="178413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C518A59-EECF-4BDD-AD73-6481D3A76B03}"/>
              </a:ext>
            </a:extLst>
          </p:cNvPr>
          <p:cNvSpPr txBox="1"/>
          <p:nvPr/>
        </p:nvSpPr>
        <p:spPr>
          <a:xfrm>
            <a:off x="8666088" y="6493401"/>
            <a:ext cx="26184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전체 탄소저장 풀</a:t>
            </a:r>
            <a:r>
              <a:rPr lang="en-US" altLang="ko-KR" dirty="0"/>
              <a:t>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96907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ê´ë ¨ ì´ë¯¸ì§">
            <a:extLst>
              <a:ext uri="{FF2B5EF4-FFF2-40B4-BE49-F238E27FC236}">
                <a16:creationId xmlns:a16="http://schemas.microsoft.com/office/drawing/2014/main" id="{605B5AC0-F695-4C19-A427-EF60475E37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8975" y="1538288"/>
            <a:ext cx="5734050" cy="4223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C371B9D-D4F2-43AF-9BE7-7A9CBDF406E4}"/>
              </a:ext>
            </a:extLst>
          </p:cNvPr>
          <p:cNvSpPr txBox="1"/>
          <p:nvPr/>
        </p:nvSpPr>
        <p:spPr>
          <a:xfrm>
            <a:off x="941033" y="5859262"/>
            <a:ext cx="94635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“ </a:t>
            </a:r>
            <a:r>
              <a:rPr lang="ko-KR" altLang="en-US" dirty="0"/>
              <a:t>물</a:t>
            </a:r>
            <a:r>
              <a:rPr lang="en-US" altLang="ko-KR" dirty="0"/>
              <a:t>(</a:t>
            </a:r>
            <a:r>
              <a:rPr lang="ko-KR" altLang="en-US" dirty="0"/>
              <a:t>탄소</a:t>
            </a:r>
            <a:r>
              <a:rPr lang="en-US" altLang="ko-KR" dirty="0"/>
              <a:t>)</a:t>
            </a:r>
            <a:r>
              <a:rPr lang="ko-KR" altLang="en-US" dirty="0"/>
              <a:t>이 가득차고 바닥이 편평하지 않을 때 </a:t>
            </a:r>
            <a:r>
              <a:rPr lang="en-US" altLang="ko-KR" dirty="0"/>
              <a:t>(</a:t>
            </a:r>
            <a:r>
              <a:rPr lang="ko-KR" altLang="en-US" dirty="0" err="1"/>
              <a:t>토지피복이</a:t>
            </a:r>
            <a:r>
              <a:rPr lang="ko-KR" altLang="en-US" dirty="0"/>
              <a:t> 다른</a:t>
            </a:r>
            <a:r>
              <a:rPr lang="en-US" altLang="ko-KR" dirty="0"/>
              <a:t>)</a:t>
            </a:r>
            <a:r>
              <a:rPr lang="ko-KR" altLang="en-US" dirty="0"/>
              <a:t> 수영장 풀에서 물을 빼거나 물을 넣거나 하였을 때  전체 물의 양을 추정가능＂</a:t>
            </a:r>
          </a:p>
        </p:txBody>
      </p:sp>
    </p:spTree>
    <p:extLst>
      <p:ext uri="{BB962C8B-B14F-4D97-AF65-F5344CB8AC3E}">
        <p14:creationId xmlns:p14="http://schemas.microsoft.com/office/powerpoint/2010/main" val="38604057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9E935062-367C-49D9-B468-2DF227988D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0798" y="764622"/>
            <a:ext cx="4028440" cy="2543217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1B6081D-D3E8-4209-B85B-EB1C655A6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1214" y="1111170"/>
            <a:ext cx="11040" cy="4645103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 descr="Forest Carbon Edge Effect Model: loaded from autosave">
            <a:extLst>
              <a:ext uri="{FF2B5EF4-FFF2-40B4-BE49-F238E27FC236}">
                <a16:creationId xmlns:a16="http://schemas.microsoft.com/office/drawing/2014/main" id="{843A2624-0465-4F66-913F-923E034BE1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2762" y="764622"/>
            <a:ext cx="4275976" cy="2543217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8CA55E4-1295-45C8-BA05-5A9E705B74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03027" y="3428998"/>
            <a:ext cx="4188904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8C5794E-A9A1-4A23-AF68-C79A782233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610334" y="3428998"/>
            <a:ext cx="4188904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 descr="동물, 물고기이(가) 표시된 사진&#10;&#10;자동 생성된 설명">
            <a:extLst>
              <a:ext uri="{FF2B5EF4-FFF2-40B4-BE49-F238E27FC236}">
                <a16:creationId xmlns:a16="http://schemas.microsoft.com/office/drawing/2014/main" id="{3298FAF4-616A-43E4-AB20-E246320E8B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2762" y="3671316"/>
            <a:ext cx="4275975" cy="2545862"/>
          </a:xfrm>
          <a:prstGeom prst="rect">
            <a:avLst/>
          </a:prstGeom>
        </p:spPr>
      </p:pic>
      <p:pic>
        <p:nvPicPr>
          <p:cNvPr id="8" name="그림 7" descr="텍스트, 지도, 테이블, 노트북이(가) 표시된 사진&#10;&#10;자동 생성된 설명">
            <a:extLst>
              <a:ext uri="{FF2B5EF4-FFF2-40B4-BE49-F238E27FC236}">
                <a16:creationId xmlns:a16="http://schemas.microsoft.com/office/drawing/2014/main" id="{B49F8C75-E36C-4ED8-A88E-07CAF28AB8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0798" y="3671316"/>
            <a:ext cx="3931414" cy="255346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40B8C0D-A6F8-4006-A2B0-8FE8A7A91BB1}"/>
              </a:ext>
            </a:extLst>
          </p:cNvPr>
          <p:cNvSpPr txBox="1"/>
          <p:nvPr/>
        </p:nvSpPr>
        <p:spPr>
          <a:xfrm>
            <a:off x="7546608" y="3207359"/>
            <a:ext cx="26184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무등산지역 </a:t>
            </a:r>
            <a:r>
              <a:rPr lang="ko-KR" altLang="en-US" dirty="0" err="1"/>
              <a:t>토지피복도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EEC38F3-6692-4532-A77D-2088EBA1BE13}"/>
              </a:ext>
            </a:extLst>
          </p:cNvPr>
          <p:cNvSpPr txBox="1"/>
          <p:nvPr/>
        </p:nvSpPr>
        <p:spPr>
          <a:xfrm>
            <a:off x="2607537" y="3244332"/>
            <a:ext cx="26184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en-US" altLang="ko-KR"/>
              <a:t>invest </a:t>
            </a:r>
            <a:r>
              <a:rPr lang="ko-KR" altLang="en-US" dirty="0"/>
              <a:t>실행</a:t>
            </a:r>
            <a:r>
              <a:rPr lang="en-US" altLang="ko-KR" dirty="0"/>
              <a:t>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384060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F4803C-722F-47B9-B973-C6BD8792A3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524" y="322594"/>
            <a:ext cx="11029616" cy="1188720"/>
          </a:xfrm>
        </p:spPr>
        <p:txBody>
          <a:bodyPr/>
          <a:lstStyle/>
          <a:p>
            <a:r>
              <a:rPr lang="en-US" altLang="ko-KR" dirty="0"/>
              <a:t>(8)  </a:t>
            </a:r>
            <a:r>
              <a:rPr lang="en-US" altLang="ko-KR" dirty="0" err="1"/>
              <a:t>globio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25B9B9-3EAB-4E84-94B8-DBCEDAD23C23}"/>
              </a:ext>
            </a:extLst>
          </p:cNvPr>
          <p:cNvSpPr txBox="1"/>
          <p:nvPr/>
        </p:nvSpPr>
        <p:spPr>
          <a:xfrm>
            <a:off x="706524" y="1828800"/>
            <a:ext cx="112283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dirty="0"/>
              <a:t>GLOBIO </a:t>
            </a:r>
            <a:r>
              <a:rPr lang="ko-KR" altLang="en-US" dirty="0"/>
              <a:t>모델은 평균 종 풍부도로 정의함 </a:t>
            </a:r>
            <a:r>
              <a:rPr lang="en-US" altLang="ko-KR" dirty="0"/>
              <a:t>, </a:t>
            </a:r>
            <a:r>
              <a:rPr lang="ko-KR" altLang="en-US" dirty="0"/>
              <a:t>토양 이용 변화를 초래할 가능성 있는 공간 및 기반 시설을 포함한 다양한 수질 악화 요인에 대한 다양한 종의 평균 개체수 수준 반응에 따라 생물다양성 지수를 제공함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0B712D-9FF6-48AF-A418-40433822DB89}"/>
              </a:ext>
            </a:extLst>
          </p:cNvPr>
          <p:cNvSpPr txBox="1"/>
          <p:nvPr/>
        </p:nvSpPr>
        <p:spPr>
          <a:xfrm>
            <a:off x="4931503" y="5990697"/>
            <a:ext cx="2351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&lt;</a:t>
            </a:r>
            <a:r>
              <a:rPr lang="ko-KR" altLang="en-US" dirty="0"/>
              <a:t>산림지역토지 피복도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C7F0E85-BF02-4C4E-A925-33F64CDBBBE3}"/>
              </a:ext>
            </a:extLst>
          </p:cNvPr>
          <p:cNvSpPr txBox="1"/>
          <p:nvPr/>
        </p:nvSpPr>
        <p:spPr>
          <a:xfrm>
            <a:off x="8575834" y="4450059"/>
            <a:ext cx="26184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지상 탄소저장 풀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235E4DB-B1B4-46C9-B088-8EDBFC4B0A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074" y="2704745"/>
            <a:ext cx="2607117" cy="331488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C518A59-EECF-4BDD-AD73-6481D3A76B03}"/>
              </a:ext>
            </a:extLst>
          </p:cNvPr>
          <p:cNvSpPr txBox="1"/>
          <p:nvPr/>
        </p:nvSpPr>
        <p:spPr>
          <a:xfrm>
            <a:off x="9011145" y="6134348"/>
            <a:ext cx="26184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전체 종 풍부도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pic>
        <p:nvPicPr>
          <p:cNvPr id="6" name="그림 5" descr="GLOBIO: loaded from autosave">
            <a:extLst>
              <a:ext uri="{FF2B5EF4-FFF2-40B4-BE49-F238E27FC236}">
                <a16:creationId xmlns:a16="http://schemas.microsoft.com/office/drawing/2014/main" id="{50580C76-45C6-4125-B0B6-2FB524D6F5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747" y="2798982"/>
            <a:ext cx="3639058" cy="331992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24C61C3-11CF-43B9-B0BF-0B9D587C89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8728" y="2641739"/>
            <a:ext cx="3616166" cy="344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6374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95514AE-A157-464E-9A4F-1290649D19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581076"/>
            <a:ext cx="11029615" cy="1515143"/>
          </a:xfrm>
        </p:spPr>
        <p:txBody>
          <a:bodyPr/>
          <a:lstStyle/>
          <a:p>
            <a:r>
              <a:rPr lang="ko-KR" altLang="en-US" dirty="0"/>
              <a:t>이 모델은 목초지</a:t>
            </a:r>
            <a:r>
              <a:rPr lang="en-US" altLang="ko-KR" dirty="0"/>
              <a:t> </a:t>
            </a:r>
            <a:r>
              <a:rPr lang="ko-KR" altLang="en-US" dirty="0"/>
              <a:t>등의 </a:t>
            </a:r>
            <a:r>
              <a:rPr lang="ko-KR" altLang="en-US" dirty="0" err="1"/>
              <a:t>토지피복변화가</a:t>
            </a:r>
            <a:r>
              <a:rPr lang="ko-KR" altLang="en-US" dirty="0"/>
              <a:t>  종다양성과 관련된 다양한 종의 평균 개체수 수준 반응에 따라 생물다양성 지수를 제공함</a:t>
            </a:r>
          </a:p>
          <a:p>
            <a:pPr marL="0" indent="0">
              <a:buNone/>
            </a:pPr>
            <a:r>
              <a:rPr lang="ko-KR" altLang="en-US" dirty="0"/>
              <a:t>을 나타냄 </a:t>
            </a:r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65BE46F-20B8-4227-A00F-EC58B29C76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804" y="1799662"/>
            <a:ext cx="4716992" cy="406629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2F83062-F245-4F47-9D78-5E91836AB5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7828" y="1808050"/>
            <a:ext cx="4945367" cy="40662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35C9BBB-F437-4502-B53E-D28AD04071E0}"/>
              </a:ext>
            </a:extLst>
          </p:cNvPr>
          <p:cNvSpPr txBox="1"/>
          <p:nvPr/>
        </p:nvSpPr>
        <p:spPr>
          <a:xfrm>
            <a:off x="1311216" y="6082587"/>
            <a:ext cx="3332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주요식생에 대한 종다양성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D73A69-4B97-4D9B-9E50-7E7644997CF3}"/>
              </a:ext>
            </a:extLst>
          </p:cNvPr>
          <p:cNvSpPr txBox="1"/>
          <p:nvPr/>
        </p:nvSpPr>
        <p:spPr>
          <a:xfrm>
            <a:off x="6763109" y="5996326"/>
            <a:ext cx="3908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전체 </a:t>
            </a:r>
            <a:r>
              <a:rPr lang="ko-KR" altLang="en-US" dirty="0" err="1"/>
              <a:t>토지피복</a:t>
            </a:r>
            <a:r>
              <a:rPr lang="ko-KR" altLang="en-US" dirty="0"/>
              <a:t> 값 대비한 생물다양성</a:t>
            </a:r>
            <a:r>
              <a:rPr lang="en-US" altLang="ko-KR" dirty="0"/>
              <a:t>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13189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F4803C-722F-47B9-B973-C6BD8792A3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524" y="322594"/>
            <a:ext cx="11029616" cy="1188720"/>
          </a:xfrm>
        </p:spPr>
        <p:txBody>
          <a:bodyPr/>
          <a:lstStyle/>
          <a:p>
            <a:r>
              <a:rPr lang="en-US" altLang="ko-KR" dirty="0"/>
              <a:t>(9)  Crop production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25B9B9-3EAB-4E84-94B8-DBCEDAD23C23}"/>
              </a:ext>
            </a:extLst>
          </p:cNvPr>
          <p:cNvSpPr txBox="1"/>
          <p:nvPr/>
        </p:nvSpPr>
        <p:spPr>
          <a:xfrm>
            <a:off x="706524" y="1828800"/>
            <a:ext cx="112283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ko-KR" altLang="en-US" dirty="0"/>
              <a:t>식량 생산력을 공간적으로 유추하기 위한 모델 </a:t>
            </a:r>
            <a:r>
              <a:rPr lang="ko-KR" altLang="en-US" dirty="0" err="1"/>
              <a:t>로써</a:t>
            </a:r>
            <a:r>
              <a:rPr lang="ko-KR" altLang="en-US" dirty="0"/>
              <a:t> 작물 생산 백분위 수 및 작물 생산 회귀 모델은 사용자가 제공 한 토지 표지 정보에서 파생 된 고정 작물 집합에 대한 작물 수확량 및 영양가를 추정함</a:t>
            </a:r>
            <a:r>
              <a:rPr lang="en-US" altLang="ko-KR" dirty="0"/>
              <a:t>. </a:t>
            </a:r>
            <a:r>
              <a:rPr lang="ko-KR" altLang="en-US" dirty="0"/>
              <a:t>작물 수확량은 주로 기후에 의해 좌우되며</a:t>
            </a:r>
            <a:r>
              <a:rPr lang="en-US" altLang="ko-KR" dirty="0"/>
              <a:t>, </a:t>
            </a:r>
            <a:r>
              <a:rPr lang="ko-KR" altLang="en-US" dirty="0"/>
              <a:t>비료 비율을 이용할 </a:t>
            </a:r>
            <a:r>
              <a:rPr lang="ko-KR" altLang="en-US" dirty="0" err="1"/>
              <a:t>수있는</a:t>
            </a:r>
            <a:r>
              <a:rPr lang="ko-KR" altLang="en-US" dirty="0"/>
              <a:t> 경우 회귀 모델을 고려해야 함</a:t>
            </a:r>
          </a:p>
          <a:p>
            <a:pPr fontAlgn="base"/>
            <a:r>
              <a:rPr lang="ko-KR" altLang="en-US" dirty="0"/>
              <a:t>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C7F0E85-BF02-4C4E-A925-33F64CDBBBE3}"/>
              </a:ext>
            </a:extLst>
          </p:cNvPr>
          <p:cNvSpPr txBox="1"/>
          <p:nvPr/>
        </p:nvSpPr>
        <p:spPr>
          <a:xfrm>
            <a:off x="2407948" y="6166074"/>
            <a:ext cx="26184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백분위 모듈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pic>
        <p:nvPicPr>
          <p:cNvPr id="5" name="그림 4" descr="Crop Production Percentile Model: loaded from autosave">
            <a:extLst>
              <a:ext uri="{FF2B5EF4-FFF2-40B4-BE49-F238E27FC236}">
                <a16:creationId xmlns:a16="http://schemas.microsoft.com/office/drawing/2014/main" id="{DC4F1D0F-FA8D-4169-B0E8-C8FB470226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747" y="2972427"/>
            <a:ext cx="4657151" cy="295526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9F1A3BA-1411-476F-B5B0-5876781F8B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8645" y="2891147"/>
            <a:ext cx="4755608" cy="311782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58FBE05-53C2-4891-9A81-99C23206876C}"/>
              </a:ext>
            </a:extLst>
          </p:cNvPr>
          <p:cNvSpPr txBox="1"/>
          <p:nvPr/>
        </p:nvSpPr>
        <p:spPr>
          <a:xfrm>
            <a:off x="7796582" y="6085561"/>
            <a:ext cx="26184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선형지수 모듈</a:t>
            </a:r>
            <a:r>
              <a:rPr lang="en-US" altLang="ko-KR" dirty="0"/>
              <a:t>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089550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1601FEC2-08CE-4DCA-A531-EC7B76E4CE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985" y="115559"/>
            <a:ext cx="11029616" cy="1188720"/>
          </a:xfrm>
        </p:spPr>
        <p:txBody>
          <a:bodyPr/>
          <a:lstStyle/>
          <a:p>
            <a:r>
              <a:rPr lang="en-US" altLang="ko-KR" dirty="0"/>
              <a:t>*. </a:t>
            </a:r>
            <a:r>
              <a:rPr lang="ko-KR" altLang="en-US" dirty="0"/>
              <a:t>백분위 와 백분율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A4A5F76-C8DE-4659-A618-5839B13E5D99}"/>
              </a:ext>
            </a:extLst>
          </p:cNvPr>
          <p:cNvSpPr/>
          <p:nvPr/>
        </p:nvSpPr>
        <p:spPr>
          <a:xfrm>
            <a:off x="1063924" y="1399170"/>
            <a:ext cx="9408543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333333"/>
                </a:solidFill>
                <a:latin typeface="Nanum Gothic"/>
              </a:rPr>
              <a:t>1.</a:t>
            </a:r>
            <a:r>
              <a:rPr lang="ko-KR" altLang="en-US" dirty="0">
                <a:solidFill>
                  <a:srgbClr val="333333"/>
                </a:solidFill>
                <a:latin typeface="Nanum Gothic"/>
              </a:rPr>
              <a:t>백분위수 </a:t>
            </a:r>
            <a:r>
              <a:rPr lang="en-US" altLang="ko-KR" dirty="0">
                <a:solidFill>
                  <a:srgbClr val="333333"/>
                </a:solidFill>
                <a:latin typeface="Nanum Gothic"/>
              </a:rPr>
              <a:t>·</a:t>
            </a:r>
            <a:r>
              <a:rPr lang="ko-KR" altLang="en-US" dirty="0" err="1">
                <a:solidFill>
                  <a:srgbClr val="333333"/>
                </a:solidFill>
                <a:latin typeface="Nanum Gothic"/>
              </a:rPr>
              <a:t>백분단계위수라고도</a:t>
            </a:r>
            <a:r>
              <a:rPr lang="ko-KR" altLang="en-US" dirty="0">
                <a:solidFill>
                  <a:srgbClr val="333333"/>
                </a:solidFill>
                <a:latin typeface="Nanum Gothic"/>
              </a:rPr>
              <a:t> 한다</a:t>
            </a:r>
            <a:r>
              <a:rPr lang="en-US" altLang="ko-KR" dirty="0">
                <a:solidFill>
                  <a:srgbClr val="333333"/>
                </a:solidFill>
                <a:latin typeface="Nanum Gothic"/>
              </a:rPr>
              <a:t>. </a:t>
            </a:r>
            <a:r>
              <a:rPr lang="ko-KR" altLang="en-US" dirty="0">
                <a:solidFill>
                  <a:srgbClr val="333333"/>
                </a:solidFill>
                <a:latin typeface="Nanum Gothic"/>
              </a:rPr>
              <a:t>한 집단의 점수분포상에서 어떤 일정한 점수에 대한 백분위란</a:t>
            </a:r>
            <a:r>
              <a:rPr lang="en-US" altLang="ko-KR" dirty="0">
                <a:solidFill>
                  <a:srgbClr val="333333"/>
                </a:solidFill>
                <a:latin typeface="Nanum Gothic"/>
              </a:rPr>
              <a:t>, </a:t>
            </a:r>
            <a:r>
              <a:rPr lang="ko-KR" altLang="en-US" dirty="0">
                <a:solidFill>
                  <a:srgbClr val="333333"/>
                </a:solidFill>
                <a:latin typeface="Nanum Gothic"/>
              </a:rPr>
              <a:t>그 점수 미만에 놓여 있는 사례의 전체 사례에 대한 백분율을 말한다</a:t>
            </a:r>
            <a:r>
              <a:rPr lang="en-US" altLang="ko-KR" dirty="0">
                <a:solidFill>
                  <a:srgbClr val="333333"/>
                </a:solidFill>
                <a:latin typeface="Nanum Gothic"/>
              </a:rPr>
              <a:t>. </a:t>
            </a:r>
            <a:r>
              <a:rPr lang="ko-KR" altLang="en-US" dirty="0">
                <a:solidFill>
                  <a:srgbClr val="333333"/>
                </a:solidFill>
                <a:latin typeface="Nanum Gothic"/>
              </a:rPr>
              <a:t>예를 들어</a:t>
            </a:r>
            <a:r>
              <a:rPr lang="en-US" altLang="ko-KR" dirty="0">
                <a:solidFill>
                  <a:srgbClr val="333333"/>
                </a:solidFill>
                <a:latin typeface="Nanum Gothic"/>
              </a:rPr>
              <a:t>, </a:t>
            </a:r>
            <a:r>
              <a:rPr lang="ko-KR" altLang="en-US" dirty="0">
                <a:solidFill>
                  <a:srgbClr val="333333"/>
                </a:solidFill>
                <a:latin typeface="Nanum Gothic"/>
              </a:rPr>
              <a:t>한 적성검사에서 </a:t>
            </a:r>
            <a:r>
              <a:rPr lang="en-US" altLang="ko-KR" dirty="0">
                <a:solidFill>
                  <a:srgbClr val="333333"/>
                </a:solidFill>
                <a:latin typeface="Nanum Gothic"/>
              </a:rPr>
              <a:t>A</a:t>
            </a:r>
            <a:r>
              <a:rPr lang="ko-KR" altLang="en-US" dirty="0">
                <a:solidFill>
                  <a:srgbClr val="333333"/>
                </a:solidFill>
                <a:latin typeface="Nanum Gothic"/>
              </a:rPr>
              <a:t>라는 사람이 </a:t>
            </a:r>
            <a:r>
              <a:rPr lang="en-US" altLang="ko-KR" dirty="0">
                <a:solidFill>
                  <a:srgbClr val="333333"/>
                </a:solidFill>
                <a:latin typeface="Nanum Gothic"/>
              </a:rPr>
              <a:t>170</a:t>
            </a:r>
            <a:r>
              <a:rPr lang="ko-KR" altLang="en-US" dirty="0">
                <a:solidFill>
                  <a:srgbClr val="333333"/>
                </a:solidFill>
                <a:latin typeface="Nanum Gothic"/>
              </a:rPr>
              <a:t>점을 받았는데</a:t>
            </a:r>
            <a:r>
              <a:rPr lang="en-US" altLang="ko-KR" dirty="0">
                <a:solidFill>
                  <a:srgbClr val="333333"/>
                </a:solidFill>
                <a:latin typeface="Nanum Gothic"/>
              </a:rPr>
              <a:t>, </a:t>
            </a:r>
            <a:r>
              <a:rPr lang="ko-KR" altLang="en-US" dirty="0">
                <a:solidFill>
                  <a:srgbClr val="333333"/>
                </a:solidFill>
                <a:latin typeface="Nanum Gothic"/>
              </a:rPr>
              <a:t>이 점수 아래 전체 사례의 </a:t>
            </a:r>
            <a:r>
              <a:rPr lang="en-US" altLang="ko-KR" dirty="0">
                <a:solidFill>
                  <a:srgbClr val="333333"/>
                </a:solidFill>
                <a:latin typeface="Nanum Gothic"/>
              </a:rPr>
              <a:t>75%</a:t>
            </a:r>
            <a:r>
              <a:rPr lang="ko-KR" altLang="en-US" dirty="0">
                <a:solidFill>
                  <a:srgbClr val="333333"/>
                </a:solidFill>
                <a:latin typeface="Nanum Gothic"/>
              </a:rPr>
              <a:t>가 있다면 </a:t>
            </a:r>
            <a:r>
              <a:rPr lang="en-US" altLang="ko-KR" dirty="0">
                <a:solidFill>
                  <a:srgbClr val="333333"/>
                </a:solidFill>
                <a:latin typeface="Nanum Gothic"/>
              </a:rPr>
              <a:t>A</a:t>
            </a:r>
            <a:r>
              <a:rPr lang="ko-KR" altLang="en-US" dirty="0">
                <a:solidFill>
                  <a:srgbClr val="333333"/>
                </a:solidFill>
                <a:latin typeface="Nanum Gothic"/>
              </a:rPr>
              <a:t>의 백분위점수</a:t>
            </a:r>
            <a:r>
              <a:rPr lang="en-US" altLang="ko-KR" dirty="0">
                <a:solidFill>
                  <a:srgbClr val="333333"/>
                </a:solidFill>
                <a:latin typeface="Nanum Gothic"/>
              </a:rPr>
              <a:t>(</a:t>
            </a:r>
            <a:r>
              <a:rPr lang="ko-KR" altLang="en-US" dirty="0">
                <a:solidFill>
                  <a:srgbClr val="333333"/>
                </a:solidFill>
                <a:latin typeface="Nanum Gothic"/>
              </a:rPr>
              <a:t>또는 백분위</a:t>
            </a:r>
            <a:r>
              <a:rPr lang="en-US" altLang="ko-KR" dirty="0">
                <a:solidFill>
                  <a:srgbClr val="333333"/>
                </a:solidFill>
                <a:latin typeface="Nanum Gothic"/>
              </a:rPr>
              <a:t>)</a:t>
            </a:r>
            <a:r>
              <a:rPr lang="ko-KR" altLang="en-US" dirty="0">
                <a:solidFill>
                  <a:srgbClr val="333333"/>
                </a:solidFill>
                <a:latin typeface="Nanum Gothic"/>
              </a:rPr>
              <a:t>는 </a:t>
            </a:r>
            <a:r>
              <a:rPr lang="en-US" altLang="ko-KR" dirty="0">
                <a:solidFill>
                  <a:srgbClr val="333333"/>
                </a:solidFill>
                <a:latin typeface="Nanum Gothic"/>
              </a:rPr>
              <a:t>75</a:t>
            </a:r>
            <a:r>
              <a:rPr lang="ko-KR" altLang="en-US" dirty="0">
                <a:solidFill>
                  <a:srgbClr val="333333"/>
                </a:solidFill>
                <a:latin typeface="Nanum Gothic"/>
              </a:rPr>
              <a:t>가 된다</a:t>
            </a:r>
            <a:r>
              <a:rPr lang="en-US" altLang="ko-KR" dirty="0">
                <a:solidFill>
                  <a:srgbClr val="333333"/>
                </a:solidFill>
                <a:latin typeface="Nanum Gothic"/>
              </a:rPr>
              <a:t>.</a:t>
            </a:r>
            <a:br>
              <a:rPr lang="en-US" altLang="ko-KR" dirty="0">
                <a:solidFill>
                  <a:srgbClr val="333333"/>
                </a:solidFill>
                <a:latin typeface="Nanum Gothic"/>
              </a:rPr>
            </a:br>
            <a:r>
              <a:rPr lang="ko-KR" altLang="en-US" dirty="0">
                <a:solidFill>
                  <a:srgbClr val="333333"/>
                </a:solidFill>
                <a:latin typeface="Nanum Gothic"/>
              </a:rPr>
              <a:t>여기에서 백분점수란</a:t>
            </a:r>
            <a:r>
              <a:rPr lang="en-US" altLang="ko-KR" dirty="0">
                <a:solidFill>
                  <a:srgbClr val="333333"/>
                </a:solidFill>
                <a:latin typeface="Nanum Gothic"/>
              </a:rPr>
              <a:t>, </a:t>
            </a:r>
            <a:r>
              <a:rPr lang="ko-KR" altLang="en-US" dirty="0">
                <a:solidFill>
                  <a:srgbClr val="333333"/>
                </a:solidFill>
                <a:latin typeface="Nanum Gothic"/>
              </a:rPr>
              <a:t>어떤 주어진 원점수에 대하여 이에 해당하는 분위를 구하고자 하는 경우에 백분위와 관련한 점수이다</a:t>
            </a:r>
            <a:r>
              <a:rPr lang="en-US" altLang="ko-KR" dirty="0">
                <a:solidFill>
                  <a:srgbClr val="333333"/>
                </a:solidFill>
                <a:latin typeface="Nanum Gothic"/>
              </a:rPr>
              <a:t>.</a:t>
            </a:r>
            <a:br>
              <a:rPr lang="en-US" altLang="ko-KR" dirty="0">
                <a:solidFill>
                  <a:srgbClr val="333333"/>
                </a:solidFill>
                <a:latin typeface="Nanum Gothic"/>
              </a:rPr>
            </a:br>
            <a:r>
              <a:rPr lang="ko-KR" altLang="en-US" dirty="0">
                <a:solidFill>
                  <a:srgbClr val="333333"/>
                </a:solidFill>
                <a:latin typeface="Nanum Gothic"/>
              </a:rPr>
              <a:t>백분점수의 큰 이점은 계산하기 쉽고 훈련 없이도 비교적 이해하기 쉬우며</a:t>
            </a:r>
            <a:r>
              <a:rPr lang="en-US" altLang="ko-KR" dirty="0">
                <a:solidFill>
                  <a:srgbClr val="333333"/>
                </a:solidFill>
                <a:latin typeface="Nanum Gothic"/>
              </a:rPr>
              <a:t>, </a:t>
            </a:r>
            <a:r>
              <a:rPr lang="ko-KR" altLang="en-US" dirty="0">
                <a:solidFill>
                  <a:srgbClr val="333333"/>
                </a:solidFill>
                <a:latin typeface="Nanum Gothic"/>
              </a:rPr>
              <a:t>여러 종류의 원점수를 백분점수로 환산해 놓으면 서로 비교할 수 있다는 것이다</a:t>
            </a:r>
            <a:r>
              <a:rPr lang="en-US" altLang="ko-KR" dirty="0">
                <a:solidFill>
                  <a:srgbClr val="333333"/>
                </a:solidFill>
                <a:latin typeface="Nanum Gothic"/>
              </a:rPr>
              <a:t>. </a:t>
            </a:r>
            <a:r>
              <a:rPr lang="ko-KR" altLang="en-US" dirty="0">
                <a:solidFill>
                  <a:srgbClr val="333333"/>
                </a:solidFill>
                <a:latin typeface="Nanum Gothic"/>
              </a:rPr>
              <a:t>백분점수는 개인의 점수를 표준집단에 비춘 상대적 위치를 알려줄 뿐</a:t>
            </a:r>
            <a:r>
              <a:rPr lang="en-US" altLang="ko-KR" dirty="0">
                <a:solidFill>
                  <a:srgbClr val="333333"/>
                </a:solidFill>
                <a:latin typeface="Nanum Gothic"/>
              </a:rPr>
              <a:t>, </a:t>
            </a:r>
            <a:r>
              <a:rPr lang="ko-KR" altLang="en-US" dirty="0">
                <a:solidFill>
                  <a:srgbClr val="333333"/>
                </a:solidFill>
                <a:latin typeface="Nanum Gothic"/>
              </a:rPr>
              <a:t>개인간의 점수 차를 양적으로 보여주지는 않는다</a:t>
            </a:r>
            <a:r>
              <a:rPr lang="en-US" altLang="ko-KR" dirty="0">
                <a:solidFill>
                  <a:srgbClr val="333333"/>
                </a:solidFill>
                <a:latin typeface="Nanum Gothic"/>
              </a:rPr>
              <a:t>. </a:t>
            </a:r>
            <a:r>
              <a:rPr lang="ko-KR" altLang="en-US" dirty="0">
                <a:solidFill>
                  <a:srgbClr val="333333"/>
                </a:solidFill>
                <a:latin typeface="Nanum Gothic"/>
              </a:rPr>
              <a:t>그 때문에 백분점수로서는 평균값 상관계수 및 그 이외의 </a:t>
            </a:r>
            <a:r>
              <a:rPr lang="ko-KR" altLang="en-US" dirty="0" err="1">
                <a:solidFill>
                  <a:srgbClr val="333333"/>
                </a:solidFill>
                <a:latin typeface="Nanum Gothic"/>
              </a:rPr>
              <a:t>통계값은</a:t>
            </a:r>
            <a:r>
              <a:rPr lang="ko-KR" altLang="en-US" dirty="0">
                <a:solidFill>
                  <a:srgbClr val="333333"/>
                </a:solidFill>
                <a:latin typeface="Nanum Gothic"/>
              </a:rPr>
              <a:t> 계산할 수 없다는 결점이 있지만 보편성 </a:t>
            </a:r>
            <a:r>
              <a:rPr lang="en-US" altLang="ko-KR" dirty="0">
                <a:solidFill>
                  <a:srgbClr val="333333"/>
                </a:solidFill>
                <a:latin typeface="Nanum Gothic"/>
              </a:rPr>
              <a:t>·</a:t>
            </a:r>
            <a:r>
              <a:rPr lang="ko-KR" altLang="en-US" dirty="0">
                <a:solidFill>
                  <a:srgbClr val="333333"/>
                </a:solidFill>
                <a:latin typeface="Nanum Gothic"/>
              </a:rPr>
              <a:t>타당성 </a:t>
            </a:r>
            <a:r>
              <a:rPr lang="en-US" altLang="ko-KR" dirty="0">
                <a:solidFill>
                  <a:srgbClr val="333333"/>
                </a:solidFill>
                <a:latin typeface="Nanum Gothic"/>
              </a:rPr>
              <a:t>·</a:t>
            </a:r>
            <a:r>
              <a:rPr lang="ko-KR" altLang="en-US" dirty="0">
                <a:solidFill>
                  <a:srgbClr val="333333"/>
                </a:solidFill>
                <a:latin typeface="Nanum Gothic"/>
              </a:rPr>
              <a:t>대중성이 있어 여러 검사 제작에 널리 쓰인다</a:t>
            </a:r>
            <a:r>
              <a:rPr lang="en-US" altLang="ko-KR" dirty="0">
                <a:solidFill>
                  <a:srgbClr val="333333"/>
                </a:solidFill>
                <a:latin typeface="Nanum Gothic"/>
              </a:rPr>
              <a:t>.</a:t>
            </a:r>
          </a:p>
          <a:p>
            <a:r>
              <a:rPr lang="en-US" altLang="ko-KR" b="1" dirty="0">
                <a:solidFill>
                  <a:srgbClr val="333333"/>
                </a:solidFill>
                <a:latin typeface="Nanum Gothic"/>
              </a:rPr>
              <a:t>2. </a:t>
            </a:r>
            <a:r>
              <a:rPr lang="ko-KR" altLang="en-US" b="1" dirty="0">
                <a:solidFill>
                  <a:srgbClr val="333333"/>
                </a:solidFill>
                <a:latin typeface="Nanum Gothic"/>
              </a:rPr>
              <a:t>백분율</a:t>
            </a:r>
            <a:r>
              <a:rPr lang="en-US" altLang="ko-KR" b="1" dirty="0">
                <a:solidFill>
                  <a:srgbClr val="333333"/>
                </a:solidFill>
                <a:latin typeface="Nanum Gothic"/>
              </a:rPr>
              <a:t>: </a:t>
            </a:r>
            <a:r>
              <a:rPr lang="ko-KR" altLang="en-US" b="1" dirty="0">
                <a:solidFill>
                  <a:srgbClr val="333333"/>
                </a:solidFill>
                <a:latin typeface="Nanum Gothic"/>
              </a:rPr>
              <a:t>비율을 나타내는 방식</a:t>
            </a:r>
            <a:br>
              <a:rPr lang="ko-KR" altLang="en-US" dirty="0">
                <a:solidFill>
                  <a:srgbClr val="333333"/>
                </a:solidFill>
                <a:latin typeface="Nanum Gothic"/>
              </a:rPr>
            </a:br>
            <a:r>
              <a:rPr lang="ko-KR" altLang="en-US" dirty="0">
                <a:solidFill>
                  <a:srgbClr val="333333"/>
                </a:solidFill>
                <a:latin typeface="Nanum Gothic"/>
              </a:rPr>
              <a:t>백분비라고도 한다</a:t>
            </a:r>
            <a:r>
              <a:rPr lang="en-US" altLang="ko-KR" dirty="0">
                <a:solidFill>
                  <a:srgbClr val="333333"/>
                </a:solidFill>
                <a:latin typeface="Nanum Gothic"/>
              </a:rPr>
              <a:t>. </a:t>
            </a:r>
            <a:r>
              <a:rPr lang="ko-KR" altLang="en-US" dirty="0">
                <a:solidFill>
                  <a:srgbClr val="333333"/>
                </a:solidFill>
                <a:latin typeface="Nanum Gothic"/>
              </a:rPr>
              <a:t>전체의 수량을 </a:t>
            </a:r>
            <a:r>
              <a:rPr lang="en-US" altLang="ko-KR" dirty="0">
                <a:solidFill>
                  <a:srgbClr val="333333"/>
                </a:solidFill>
                <a:latin typeface="Nanum Gothic"/>
              </a:rPr>
              <a:t>100</a:t>
            </a:r>
            <a:r>
              <a:rPr lang="ko-KR" altLang="en-US" dirty="0">
                <a:solidFill>
                  <a:srgbClr val="333333"/>
                </a:solidFill>
                <a:latin typeface="Nanum Gothic"/>
              </a:rPr>
              <a:t>으로 하여</a:t>
            </a:r>
            <a:r>
              <a:rPr lang="en-US" altLang="ko-KR" dirty="0">
                <a:solidFill>
                  <a:srgbClr val="333333"/>
                </a:solidFill>
                <a:latin typeface="Nanum Gothic"/>
              </a:rPr>
              <a:t>, </a:t>
            </a:r>
            <a:r>
              <a:rPr lang="ko-KR" altLang="en-US" dirty="0">
                <a:solidFill>
                  <a:srgbClr val="333333"/>
                </a:solidFill>
                <a:latin typeface="Nanum Gothic"/>
              </a:rPr>
              <a:t>생각하는 수량이 그 중 몇이 되는가를 가리키는 수</a:t>
            </a:r>
            <a:r>
              <a:rPr lang="en-US" altLang="ko-KR" dirty="0">
                <a:solidFill>
                  <a:srgbClr val="333333"/>
                </a:solidFill>
                <a:latin typeface="Nanum Gothic"/>
              </a:rPr>
              <a:t>(</a:t>
            </a:r>
            <a:r>
              <a:rPr lang="ko-KR" altLang="en-US" dirty="0">
                <a:solidFill>
                  <a:srgbClr val="333333"/>
                </a:solidFill>
                <a:latin typeface="Nanum Gothic"/>
              </a:rPr>
              <a:t>퍼센트</a:t>
            </a:r>
            <a:r>
              <a:rPr lang="en-US" altLang="ko-KR" dirty="0">
                <a:solidFill>
                  <a:srgbClr val="333333"/>
                </a:solidFill>
                <a:latin typeface="Nanum Gothic"/>
              </a:rPr>
              <a:t>)</a:t>
            </a:r>
            <a:r>
              <a:rPr lang="ko-KR" altLang="en-US" dirty="0">
                <a:solidFill>
                  <a:srgbClr val="333333"/>
                </a:solidFill>
                <a:latin typeface="Nanum Gothic"/>
              </a:rPr>
              <a:t>로 나타낸다</a:t>
            </a:r>
            <a:r>
              <a:rPr lang="en-US" altLang="ko-KR" dirty="0">
                <a:solidFill>
                  <a:srgbClr val="333333"/>
                </a:solidFill>
                <a:latin typeface="Nanum Gothic"/>
              </a:rPr>
              <a:t>. </a:t>
            </a:r>
            <a:r>
              <a:rPr lang="ko-KR" altLang="en-US" dirty="0">
                <a:solidFill>
                  <a:srgbClr val="333333"/>
                </a:solidFill>
                <a:latin typeface="Nanum Gothic"/>
              </a:rPr>
              <a:t>기호는 </a:t>
            </a:r>
            <a:r>
              <a:rPr lang="en-US" altLang="ko-KR" dirty="0">
                <a:solidFill>
                  <a:srgbClr val="333333"/>
                </a:solidFill>
                <a:latin typeface="Nanum Gothic"/>
              </a:rPr>
              <a:t>%. </a:t>
            </a:r>
            <a:r>
              <a:rPr lang="ko-KR" altLang="en-US" dirty="0">
                <a:solidFill>
                  <a:srgbClr val="333333"/>
                </a:solidFill>
                <a:latin typeface="Nanum Gothic"/>
              </a:rPr>
              <a:t>이 기호는 이탈리아어 </a:t>
            </a:r>
            <a:r>
              <a:rPr lang="en-US" altLang="ko-KR" dirty="0">
                <a:solidFill>
                  <a:srgbClr val="333333"/>
                </a:solidFill>
                <a:latin typeface="Nanum Gothic"/>
              </a:rPr>
              <a:t>cento</a:t>
            </a:r>
            <a:r>
              <a:rPr lang="ko-KR" altLang="en-US" dirty="0">
                <a:solidFill>
                  <a:srgbClr val="333333"/>
                </a:solidFill>
                <a:latin typeface="Nanum Gothic"/>
              </a:rPr>
              <a:t>의 약자인 </a:t>
            </a:r>
            <a:r>
              <a:rPr lang="en-US" altLang="ko-KR" dirty="0">
                <a:solidFill>
                  <a:srgbClr val="333333"/>
                </a:solidFill>
                <a:latin typeface="Nanum Gothic"/>
              </a:rPr>
              <a:t>%</a:t>
            </a:r>
            <a:r>
              <a:rPr lang="ko-KR" altLang="en-US" dirty="0">
                <a:solidFill>
                  <a:srgbClr val="333333"/>
                </a:solidFill>
                <a:latin typeface="Nanum Gothic"/>
              </a:rPr>
              <a:t>에서 왔다</a:t>
            </a:r>
            <a:r>
              <a:rPr lang="en-US" altLang="ko-KR" dirty="0">
                <a:solidFill>
                  <a:srgbClr val="333333"/>
                </a:solidFill>
                <a:latin typeface="Nanum Gothic"/>
              </a:rPr>
              <a:t>. 100</a:t>
            </a:r>
            <a:r>
              <a:rPr lang="ko-KR" altLang="en-US" dirty="0">
                <a:solidFill>
                  <a:srgbClr val="333333"/>
                </a:solidFill>
                <a:latin typeface="Nanum Gothic"/>
              </a:rPr>
              <a:t>분의 </a:t>
            </a:r>
            <a:r>
              <a:rPr lang="en-US" altLang="ko-KR" dirty="0">
                <a:solidFill>
                  <a:srgbClr val="333333"/>
                </a:solidFill>
                <a:latin typeface="Nanum Gothic"/>
              </a:rPr>
              <a:t>1(0.01)</a:t>
            </a:r>
            <a:r>
              <a:rPr lang="ko-KR" altLang="en-US" dirty="0">
                <a:solidFill>
                  <a:srgbClr val="333333"/>
                </a:solidFill>
                <a:latin typeface="Nanum Gothic"/>
              </a:rPr>
              <a:t>이 </a:t>
            </a:r>
            <a:r>
              <a:rPr lang="en-US" altLang="ko-KR" dirty="0">
                <a:solidFill>
                  <a:srgbClr val="333333"/>
                </a:solidFill>
                <a:latin typeface="Nanum Gothic"/>
              </a:rPr>
              <a:t>1%</a:t>
            </a:r>
            <a:r>
              <a:rPr lang="ko-KR" altLang="en-US" dirty="0">
                <a:solidFill>
                  <a:srgbClr val="333333"/>
                </a:solidFill>
                <a:latin typeface="Nanum Gothic"/>
              </a:rPr>
              <a:t>에 해당한다</a:t>
            </a:r>
            <a:r>
              <a:rPr lang="en-US" altLang="ko-KR" dirty="0">
                <a:solidFill>
                  <a:srgbClr val="333333"/>
                </a:solidFill>
                <a:latin typeface="Nanum Gothic"/>
              </a:rPr>
              <a:t>. </a:t>
            </a:r>
            <a:r>
              <a:rPr lang="ko-KR" altLang="en-US" dirty="0">
                <a:solidFill>
                  <a:srgbClr val="333333"/>
                </a:solidFill>
                <a:latin typeface="Nanum Gothic"/>
              </a:rPr>
              <a:t>오래 전부터 실용계산의 기준으로 널리 사용되고 있다</a:t>
            </a:r>
            <a:r>
              <a:rPr lang="en-US" altLang="ko-KR" dirty="0">
                <a:solidFill>
                  <a:srgbClr val="333333"/>
                </a:solidFill>
                <a:latin typeface="Nanum Gothic"/>
              </a:rPr>
              <a:t>. </a:t>
            </a:r>
            <a:r>
              <a:rPr lang="ko-KR" altLang="en-US" dirty="0">
                <a:solidFill>
                  <a:srgbClr val="333333"/>
                </a:solidFill>
                <a:latin typeface="Nanum Gothic"/>
              </a:rPr>
              <a:t>원형그래프 등에 이용하면 이해하기 쉽다</a:t>
            </a:r>
            <a:r>
              <a:rPr lang="en-US" altLang="ko-KR" dirty="0">
                <a:solidFill>
                  <a:srgbClr val="333333"/>
                </a:solidFill>
                <a:latin typeface="Nanum Gothic"/>
              </a:rPr>
              <a:t>.</a:t>
            </a:r>
          </a:p>
          <a:p>
            <a:br>
              <a:rPr lang="en-US" altLang="ko-KR" dirty="0">
                <a:solidFill>
                  <a:srgbClr val="333333"/>
                </a:solidFill>
                <a:latin typeface="Nanum Gothic"/>
              </a:rPr>
            </a:b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700972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DEE53258-BF14-43FF-B7A1-5E344F5873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4FC6420-F750-4F93-BF67-873CB475C1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6769" y="2024683"/>
            <a:ext cx="5334220" cy="390470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8C70177-F628-40B2-B406-810B8D4ADA46}"/>
              </a:ext>
            </a:extLst>
          </p:cNvPr>
          <p:cNvSpPr txBox="1"/>
          <p:nvPr/>
        </p:nvSpPr>
        <p:spPr>
          <a:xfrm>
            <a:off x="8426310" y="5929385"/>
            <a:ext cx="26184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선형지수 모듈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39D1793-0213-4E9D-97EE-D3E121D9C0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894" y="2159207"/>
            <a:ext cx="3743095" cy="347224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42C56D7-E149-4324-B820-56C89DE4ECA9}"/>
              </a:ext>
            </a:extLst>
          </p:cNvPr>
          <p:cNvSpPr txBox="1"/>
          <p:nvPr/>
        </p:nvSpPr>
        <p:spPr>
          <a:xfrm>
            <a:off x="1737978" y="5874755"/>
            <a:ext cx="26184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백분위 모듈</a:t>
            </a:r>
            <a:r>
              <a:rPr lang="en-US" altLang="ko-KR" dirty="0"/>
              <a:t>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984252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7B13B9-26A5-4D51-945A-74B5C9275D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설치방법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C79BE3-35F6-47EB-998A-FE748D22D400}"/>
              </a:ext>
            </a:extLst>
          </p:cNvPr>
          <p:cNvSpPr txBox="1"/>
          <p:nvPr/>
        </p:nvSpPr>
        <p:spPr>
          <a:xfrm>
            <a:off x="1157681" y="1881962"/>
            <a:ext cx="3741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(1) UI EXE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A11FFD3-CD7C-4548-810A-7F00F31075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8604" y="2487344"/>
            <a:ext cx="5062219" cy="366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9405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F4803C-722F-47B9-B973-C6BD8792A3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524" y="322594"/>
            <a:ext cx="11029616" cy="1188720"/>
          </a:xfrm>
        </p:spPr>
        <p:txBody>
          <a:bodyPr/>
          <a:lstStyle/>
          <a:p>
            <a:r>
              <a:rPr lang="en-US" altLang="ko-KR" dirty="0"/>
              <a:t>(10)  Coastal blue </a:t>
            </a:r>
            <a:r>
              <a:rPr lang="en-US" altLang="ko-KR" dirty="0" err="1"/>
              <a:t>cARBON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25B9B9-3EAB-4E84-94B8-DBCEDAD23C23}"/>
              </a:ext>
            </a:extLst>
          </p:cNvPr>
          <p:cNvSpPr txBox="1"/>
          <p:nvPr/>
        </p:nvSpPr>
        <p:spPr>
          <a:xfrm>
            <a:off x="706524" y="1828800"/>
            <a:ext cx="112283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ko-KR" dirty="0"/>
              <a:t>토지 피복의 변화로 인해 특정 시점에 연안 지역에 저장되고 격리 된 탄소의 양을 예측하려고 시도함</a:t>
            </a:r>
            <a:r>
              <a:rPr lang="en-US" altLang="ko-KR" dirty="0"/>
              <a:t>. </a:t>
            </a:r>
            <a:r>
              <a:rPr lang="en-US" altLang="ko-KR" dirty="0" err="1"/>
              <a:t>InVEST</a:t>
            </a:r>
            <a:r>
              <a:rPr lang="en-US" altLang="ko-KR" dirty="0"/>
              <a:t> Coastal Blue Carbon </a:t>
            </a:r>
            <a:r>
              <a:rPr lang="ko-KR" altLang="ko-KR" dirty="0"/>
              <a:t>모델은 화폐 사회적 가치의 </a:t>
            </a:r>
            <a:r>
              <a:rPr lang="ko-KR" altLang="ko-KR" dirty="0" err="1"/>
              <a:t>추정값</a:t>
            </a:r>
            <a:r>
              <a:rPr lang="ko-KR" altLang="ko-KR" dirty="0"/>
              <a:t> 또는 가능한 경우 저장 및 격리 된 탄소의 시장 가격을 사용하여 저장 및 격리의 한계 값을 </a:t>
            </a:r>
            <a:r>
              <a:rPr lang="ko-KR" altLang="ko-KR" dirty="0" err="1"/>
              <a:t>정량화함</a:t>
            </a:r>
            <a:r>
              <a:rPr lang="en-US" altLang="ko-KR" dirty="0"/>
              <a:t>.</a:t>
            </a:r>
            <a:r>
              <a:rPr lang="ko-KR" altLang="en-US" dirty="0"/>
              <a:t>모델 </a:t>
            </a:r>
            <a:r>
              <a:rPr lang="ko-KR" altLang="en-US" dirty="0" err="1"/>
              <a:t>실헹전에</a:t>
            </a:r>
            <a:r>
              <a:rPr lang="ko-KR" altLang="en-US" dirty="0"/>
              <a:t> 전처리기를 실행해야 함</a:t>
            </a:r>
            <a:endParaRPr lang="ko-KR" altLang="ko-KR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C7F0E85-BF02-4C4E-A925-33F64CDBBBE3}"/>
              </a:ext>
            </a:extLst>
          </p:cNvPr>
          <p:cNvSpPr txBox="1"/>
          <p:nvPr/>
        </p:nvSpPr>
        <p:spPr>
          <a:xfrm>
            <a:off x="2407948" y="6166074"/>
            <a:ext cx="26184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&lt;Preprocessor&gt;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58FBE05-53C2-4891-9A81-99C23206876C}"/>
              </a:ext>
            </a:extLst>
          </p:cNvPr>
          <p:cNvSpPr txBox="1"/>
          <p:nvPr/>
        </p:nvSpPr>
        <p:spPr>
          <a:xfrm>
            <a:off x="7796582" y="6085561"/>
            <a:ext cx="26184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선형지수 모듈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pic>
        <p:nvPicPr>
          <p:cNvPr id="6" name="그림 5" descr="Coastal Blue Carbon Preprocessor: loaded from autosave">
            <a:extLst>
              <a:ext uri="{FF2B5EF4-FFF2-40B4-BE49-F238E27FC236}">
                <a16:creationId xmlns:a16="http://schemas.microsoft.com/office/drawing/2014/main" id="{67EF5B66-8D17-4667-B2AB-DE4CDADC63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524" y="2831450"/>
            <a:ext cx="4930426" cy="3334624"/>
          </a:xfrm>
          <a:prstGeom prst="rect">
            <a:avLst/>
          </a:prstGeom>
        </p:spPr>
      </p:pic>
      <p:pic>
        <p:nvPicPr>
          <p:cNvPr id="9" name="그림 8" descr="Coastal Blue Carbon: loaded from autosave">
            <a:extLst>
              <a:ext uri="{FF2B5EF4-FFF2-40B4-BE49-F238E27FC236}">
                <a16:creationId xmlns:a16="http://schemas.microsoft.com/office/drawing/2014/main" id="{FDC39E75-41C5-4888-A0B4-338BAA6666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779192"/>
            <a:ext cx="5128470" cy="3386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4070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7A931C-5D7C-42ED-9F99-83A96DA3FC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8433" y="205415"/>
            <a:ext cx="11029616" cy="1188720"/>
          </a:xfrm>
        </p:spPr>
        <p:txBody>
          <a:bodyPr/>
          <a:lstStyle/>
          <a:p>
            <a:r>
              <a:rPr lang="ko-KR" altLang="en-US" dirty="0"/>
              <a:t>탄소저장 화폐화 시계열 분석결과</a:t>
            </a:r>
          </a:p>
        </p:txBody>
      </p:sp>
      <p:pic>
        <p:nvPicPr>
          <p:cNvPr id="4" name="그림 3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03349521-4AA7-4D21-AB40-C3B99ACF22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530" y="1790359"/>
            <a:ext cx="4021494" cy="326683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0947049-141A-4DEB-A290-AC88B29DAAFA}"/>
              </a:ext>
            </a:extLst>
          </p:cNvPr>
          <p:cNvSpPr txBox="1"/>
          <p:nvPr/>
        </p:nvSpPr>
        <p:spPr>
          <a:xfrm>
            <a:off x="1393312" y="5175149"/>
            <a:ext cx="26184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 err="1"/>
              <a:t>현재시장가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pic>
        <p:nvPicPr>
          <p:cNvPr id="7" name="그림 6" descr="지도, 텍스트이(가) 표시된 사진&#10;&#10;자동 생성된 설명">
            <a:extLst>
              <a:ext uri="{FF2B5EF4-FFF2-40B4-BE49-F238E27FC236}">
                <a16:creationId xmlns:a16="http://schemas.microsoft.com/office/drawing/2014/main" id="{E67821BC-A2D1-4C3D-90FA-B2FC6338A6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1233" y="1874334"/>
            <a:ext cx="3543013" cy="318285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1587F65-E41B-4605-AAE2-C2FE3E8E3779}"/>
              </a:ext>
            </a:extLst>
          </p:cNvPr>
          <p:cNvSpPr txBox="1"/>
          <p:nvPr/>
        </p:nvSpPr>
        <p:spPr>
          <a:xfrm>
            <a:off x="5273743" y="5186131"/>
            <a:ext cx="2906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향후 </a:t>
            </a:r>
            <a:r>
              <a:rPr lang="en-US" altLang="ko-KR" dirty="0"/>
              <a:t>2030~2052</a:t>
            </a:r>
            <a:r>
              <a:rPr lang="ko-KR" altLang="en-US" dirty="0" err="1"/>
              <a:t>현재시장가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8F721EE-CBF1-4A9B-9DD9-8E11AF8530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9070" y="1790358"/>
            <a:ext cx="3762930" cy="3266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1186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9B1C36-48BC-45F1-8703-4C10B2042A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탄소축척량변화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F3660156-5E0D-4C75-AFEF-816E6B037A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7282" y="2024323"/>
            <a:ext cx="4572000" cy="363378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B3A1307-EC3F-4048-8B35-4264F44463FC}"/>
              </a:ext>
            </a:extLst>
          </p:cNvPr>
          <p:cNvSpPr txBox="1"/>
          <p:nvPr/>
        </p:nvSpPr>
        <p:spPr>
          <a:xfrm>
            <a:off x="1262684" y="5786512"/>
            <a:ext cx="26184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&lt;2030</a:t>
            </a:r>
            <a:r>
              <a:rPr lang="ko-KR" altLang="en-US" dirty="0"/>
              <a:t>년 </a:t>
            </a:r>
            <a:r>
              <a:rPr lang="ko-KR" altLang="en-US" dirty="0" err="1"/>
              <a:t>탄소축척량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590D679-6A33-42DB-870B-3E4F823AD1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8518" y="2024323"/>
            <a:ext cx="4200331" cy="351806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0A2520A-0CFE-46EE-BBA8-8705F08571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7201" y="2024323"/>
            <a:ext cx="3875313" cy="35180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6822B9B-ED0A-4D6D-863B-CAD9161AFE4E}"/>
              </a:ext>
            </a:extLst>
          </p:cNvPr>
          <p:cNvSpPr txBox="1"/>
          <p:nvPr/>
        </p:nvSpPr>
        <p:spPr>
          <a:xfrm>
            <a:off x="5511224" y="5658110"/>
            <a:ext cx="3007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&lt;2050</a:t>
            </a:r>
            <a:r>
              <a:rPr lang="ko-KR" altLang="en-US" dirty="0"/>
              <a:t>년 </a:t>
            </a:r>
            <a:r>
              <a:rPr lang="ko-KR" altLang="en-US" dirty="0" err="1"/>
              <a:t>탄소축척량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ABBB44-91D6-4C4D-92B6-DBB8EA8ECB54}"/>
              </a:ext>
            </a:extLst>
          </p:cNvPr>
          <p:cNvSpPr txBox="1"/>
          <p:nvPr/>
        </p:nvSpPr>
        <p:spPr>
          <a:xfrm>
            <a:off x="8761387" y="5658110"/>
            <a:ext cx="3007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&lt;2052</a:t>
            </a:r>
            <a:r>
              <a:rPr lang="ko-KR" altLang="en-US"/>
              <a:t>년 </a:t>
            </a:r>
            <a:r>
              <a:rPr lang="ko-KR" altLang="en-US" dirty="0" err="1"/>
              <a:t>탄소축척량</a:t>
            </a:r>
            <a:r>
              <a:rPr lang="en-US" altLang="ko-KR" dirty="0"/>
              <a:t>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426269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CB50F8-B691-4F2D-83BD-DB444CAB3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- </a:t>
            </a:r>
            <a:r>
              <a:rPr lang="ko-KR" altLang="en-US" dirty="0" err="1"/>
              <a:t>실행시</a:t>
            </a:r>
            <a:r>
              <a:rPr lang="ko-KR" altLang="en-US" dirty="0"/>
              <a:t> 요런 에러가 뜨는 경우</a:t>
            </a:r>
          </a:p>
        </p:txBody>
      </p:sp>
      <p:pic>
        <p:nvPicPr>
          <p:cNvPr id="5" name="내용 개체 틀 4" descr="스크린샷이(가) 표시된 사진&#10;&#10;자동 생성된 설명">
            <a:extLst>
              <a:ext uri="{FF2B5EF4-FFF2-40B4-BE49-F238E27FC236}">
                <a16:creationId xmlns:a16="http://schemas.microsoft.com/office/drawing/2014/main" id="{397ABEDE-E2CE-4071-9577-543E2012EB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283" y="1890877"/>
            <a:ext cx="6198524" cy="320963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B0E6FA3-AF5A-4859-A378-4E2C85A7A42B}"/>
              </a:ext>
            </a:extLst>
          </p:cNvPr>
          <p:cNvSpPr txBox="1"/>
          <p:nvPr/>
        </p:nvSpPr>
        <p:spPr>
          <a:xfrm>
            <a:off x="581192" y="5402510"/>
            <a:ext cx="106181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/>
              <a:t>이미 설치 되어 있는 </a:t>
            </a:r>
            <a:r>
              <a:rPr lang="en-US" altLang="ko-KR" dirty="0" err="1"/>
              <a:t>gdal</a:t>
            </a:r>
            <a:r>
              <a:rPr lang="en-US" altLang="ko-KR" dirty="0"/>
              <a:t> </a:t>
            </a:r>
            <a:r>
              <a:rPr lang="ko-KR" altLang="en-US" dirty="0"/>
              <a:t>라이브러리가 충돌하는 경우</a:t>
            </a:r>
            <a:r>
              <a:rPr lang="en-US" altLang="ko-KR" dirty="0"/>
              <a:t>.(</a:t>
            </a:r>
            <a:r>
              <a:rPr lang="ko-KR" altLang="en-US" dirty="0"/>
              <a:t>환경변수 삭제</a:t>
            </a:r>
            <a:r>
              <a:rPr lang="en-US" altLang="ko-KR" dirty="0"/>
              <a:t>)</a:t>
            </a:r>
          </a:p>
          <a:p>
            <a:pPr marL="285750" indent="-285750">
              <a:buFontTx/>
              <a:buChar char="-"/>
            </a:pPr>
            <a:r>
              <a:rPr lang="en-US" altLang="ko-KR" dirty="0"/>
              <a:t>Anaconda </a:t>
            </a:r>
            <a:r>
              <a:rPr lang="ko-KR" altLang="en-US" dirty="0"/>
              <a:t>같은 가상 컴파일 소프트웨어에 </a:t>
            </a:r>
            <a:r>
              <a:rPr lang="en-US" altLang="ko-KR" dirty="0"/>
              <a:t>invest model </a:t>
            </a:r>
            <a:r>
              <a:rPr lang="ko-KR" altLang="en-US" dirty="0"/>
              <a:t>관련 연동 모듈이 있는 경우 </a:t>
            </a:r>
            <a:r>
              <a:rPr lang="en-US" altLang="ko-KR" dirty="0"/>
              <a:t>(anaconda</a:t>
            </a:r>
            <a:r>
              <a:rPr lang="ko-KR" altLang="en-US" dirty="0"/>
              <a:t>에서 지움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389505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09C7C3-54A6-4E9C-9C6A-A35B3AF64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(2) </a:t>
            </a:r>
            <a:r>
              <a:rPr lang="ko-KR" altLang="en-US" dirty="0"/>
              <a:t>스크립트 환경설정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2EBF064-755C-4F56-864B-22B92F7425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357" y="1829136"/>
            <a:ext cx="11029615" cy="3634486"/>
          </a:xfrm>
        </p:spPr>
        <p:txBody>
          <a:bodyPr/>
          <a:lstStyle/>
          <a:p>
            <a:r>
              <a:rPr lang="en-US" altLang="ko-KR" dirty="0"/>
              <a:t>Python 2.7</a:t>
            </a:r>
            <a:r>
              <a:rPr lang="ko-KR" altLang="en-US" dirty="0"/>
              <a:t> 이상 연동 함</a:t>
            </a:r>
            <a:endParaRPr lang="en-US" altLang="ko-KR" dirty="0"/>
          </a:p>
          <a:p>
            <a:r>
              <a:rPr lang="ko-KR" altLang="en-US" dirty="0"/>
              <a:t>필요한 라이브러리가 설치되어 있어야 함 </a:t>
            </a:r>
            <a:endParaRPr lang="en-US" altLang="ko-KR" dirty="0"/>
          </a:p>
          <a:p>
            <a:r>
              <a:rPr lang="ko-KR" altLang="en-US" dirty="0"/>
              <a:t>설치과정 중에 설치되어야 할 소프트웨어도 있음</a:t>
            </a:r>
            <a:r>
              <a:rPr lang="en-US" altLang="ko-KR" dirty="0"/>
              <a:t>(</a:t>
            </a:r>
            <a:r>
              <a:rPr lang="en-US" altLang="ko-KR" dirty="0">
                <a:hlinkClick r:id="rId2"/>
              </a:rPr>
              <a:t>https://www.microsoft.com/en-us/download/details.aspx?id=44266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환경변수 도 설정 되어야 함 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31135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D7499C-6AF1-4456-89C6-3E5B75BA09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67ACA06-EEB1-40C9-9E87-16BBABCBEB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설치 순서를 요약합니다</a:t>
            </a:r>
            <a:r>
              <a:rPr lang="en-US" altLang="ko-KR" dirty="0"/>
              <a:t>.</a:t>
            </a:r>
          </a:p>
          <a:p>
            <a:pPr marL="342900" indent="-342900">
              <a:buAutoNum type="arabicParenR"/>
            </a:pPr>
            <a:r>
              <a:rPr lang="en-US" altLang="ko-KR" dirty="0"/>
              <a:t>Python 2.7 </a:t>
            </a:r>
            <a:r>
              <a:rPr lang="ko-KR" altLang="en-US" dirty="0"/>
              <a:t>설치</a:t>
            </a:r>
            <a:endParaRPr lang="en-US" altLang="ko-KR" dirty="0"/>
          </a:p>
          <a:p>
            <a:pPr marL="342900" indent="-342900">
              <a:buAutoNum type="arabicParenR"/>
            </a:pPr>
            <a:r>
              <a:rPr lang="en-US" altLang="ko-KR" dirty="0"/>
              <a:t>Microsoft </a:t>
            </a:r>
            <a:r>
              <a:rPr lang="en-US" altLang="ko-KR" dirty="0" err="1"/>
              <a:t>visualstudio</a:t>
            </a:r>
            <a:r>
              <a:rPr lang="en-US" altLang="ko-KR" dirty="0"/>
              <a:t> for python </a:t>
            </a:r>
            <a:r>
              <a:rPr lang="ko-KR" altLang="en-US" dirty="0"/>
              <a:t>을 설치 함</a:t>
            </a:r>
            <a:endParaRPr lang="en-US" altLang="ko-KR" dirty="0"/>
          </a:p>
          <a:p>
            <a:pPr marL="342900" indent="-342900">
              <a:buAutoNum type="arabicParenR"/>
            </a:pPr>
            <a:r>
              <a:rPr lang="ko-KR" altLang="en-US" dirty="0"/>
              <a:t>환경변수 추가</a:t>
            </a:r>
            <a:endParaRPr lang="en-US" altLang="ko-KR" dirty="0"/>
          </a:p>
          <a:p>
            <a:pPr marL="342900" indent="-342900">
              <a:buAutoNum type="arabicParenR"/>
            </a:pPr>
            <a:r>
              <a:rPr lang="en-US" altLang="ko-KR" dirty="0"/>
              <a:t> </a:t>
            </a:r>
            <a:r>
              <a:rPr lang="ko-KR" altLang="en-US" dirty="0"/>
              <a:t>필요라이브러리 설치</a:t>
            </a:r>
            <a:endParaRPr lang="en-US" altLang="ko-KR" dirty="0"/>
          </a:p>
          <a:p>
            <a:pPr marL="342900" indent="-342900">
              <a:buAutoNum type="arabicParenR"/>
            </a:pPr>
            <a:r>
              <a:rPr lang="en-US" altLang="ko-KR" dirty="0"/>
              <a:t> invest</a:t>
            </a:r>
            <a:r>
              <a:rPr lang="ko-KR" altLang="en-US" dirty="0"/>
              <a:t> </a:t>
            </a:r>
            <a:r>
              <a:rPr lang="en-US" altLang="ko-KR" dirty="0"/>
              <a:t>package</a:t>
            </a:r>
            <a:r>
              <a:rPr lang="ko-KR" altLang="en-US" dirty="0"/>
              <a:t> 설치</a:t>
            </a:r>
            <a:endParaRPr lang="en-US" altLang="ko-KR" dirty="0"/>
          </a:p>
          <a:p>
            <a:pPr marL="342900" indent="-342900">
              <a:buAutoNum type="arabicParenR"/>
            </a:pPr>
            <a:r>
              <a:rPr lang="en-US" altLang="ko-KR" dirty="0"/>
              <a:t> </a:t>
            </a:r>
            <a:r>
              <a:rPr lang="ko-KR" altLang="en-US" dirty="0"/>
              <a:t>제대로 </a:t>
            </a:r>
            <a:r>
              <a:rPr lang="ko-KR" altLang="en-US" dirty="0" err="1"/>
              <a:t>설치되어는지</a:t>
            </a:r>
            <a:r>
              <a:rPr lang="ko-KR" altLang="en-US" dirty="0"/>
              <a:t> 확인</a:t>
            </a:r>
          </a:p>
        </p:txBody>
      </p:sp>
    </p:spTree>
    <p:extLst>
      <p:ext uri="{BB962C8B-B14F-4D97-AF65-F5344CB8AC3E}">
        <p14:creationId xmlns:p14="http://schemas.microsoft.com/office/powerpoint/2010/main" val="39675766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5469F4-26A1-40C1-8585-76143716B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 descr="스크린샷이(가) 표시된 사진&#10;&#10;자동 생성된 설명">
            <a:extLst>
              <a:ext uri="{FF2B5EF4-FFF2-40B4-BE49-F238E27FC236}">
                <a16:creationId xmlns:a16="http://schemas.microsoft.com/office/drawing/2014/main" id="{5F8CF68A-81A9-4BA3-A819-458DC9223B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281" y="2098282"/>
            <a:ext cx="3743019" cy="3633787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D7459B3-81D9-4D31-89E1-0D3B2B1E1F00}"/>
              </a:ext>
            </a:extLst>
          </p:cNvPr>
          <p:cNvSpPr txBox="1"/>
          <p:nvPr/>
        </p:nvSpPr>
        <p:spPr>
          <a:xfrm>
            <a:off x="5509536" y="2869035"/>
            <a:ext cx="5956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제어판</a:t>
            </a:r>
            <a:r>
              <a:rPr lang="en-US" altLang="ko-KR" dirty="0"/>
              <a:t>&gt;</a:t>
            </a:r>
            <a:r>
              <a:rPr lang="ko-KR" altLang="en-US" dirty="0"/>
              <a:t>고급시스템 설정</a:t>
            </a:r>
            <a:r>
              <a:rPr lang="en-US" altLang="ko-KR" dirty="0"/>
              <a:t>&gt;</a:t>
            </a:r>
            <a:r>
              <a:rPr lang="ko-KR" altLang="en-US" dirty="0"/>
              <a:t>환경변수로 접근 </a:t>
            </a:r>
            <a:r>
              <a:rPr lang="en-US" altLang="ko-KR" dirty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71432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5AB29C7-159C-4F5A-B71F-47792095B5AB}"/>
              </a:ext>
            </a:extLst>
          </p:cNvPr>
          <p:cNvSpPr txBox="1"/>
          <p:nvPr/>
        </p:nvSpPr>
        <p:spPr>
          <a:xfrm>
            <a:off x="620785" y="973123"/>
            <a:ext cx="1104830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-Invest Model script </a:t>
            </a:r>
            <a:r>
              <a:rPr lang="ko-KR" altLang="en-US" dirty="0"/>
              <a:t>수행에 필요한 라이브러리 설치</a:t>
            </a:r>
            <a:endParaRPr lang="en-US" altLang="ko-KR" dirty="0"/>
          </a:p>
          <a:p>
            <a:endParaRPr lang="en-US" altLang="ko-KR" dirty="0"/>
          </a:p>
          <a:p>
            <a:pPr marL="342900" indent="-342900">
              <a:buAutoNum type="arabicParenR"/>
            </a:pPr>
            <a:r>
              <a:rPr lang="ko-KR" altLang="en-US" dirty="0"/>
              <a:t>필요라이브러리 확인 </a:t>
            </a:r>
            <a:r>
              <a:rPr lang="en-US" altLang="ko-KR" dirty="0"/>
              <a:t>(</a:t>
            </a:r>
            <a:r>
              <a:rPr lang="en-US" altLang="ko-KR" dirty="0">
                <a:hlinkClick r:id="rId2"/>
              </a:rPr>
              <a:t>https://bitbucket.org/natcap/invest/src/develop/requirements.txt</a:t>
            </a:r>
            <a:r>
              <a:rPr lang="en-US" altLang="ko-KR" dirty="0"/>
              <a:t>)</a:t>
            </a:r>
          </a:p>
          <a:p>
            <a:pPr marL="342900" indent="-342900">
              <a:buAutoNum type="arabicParenR"/>
            </a:pPr>
            <a:r>
              <a:rPr lang="ko-KR" altLang="en-US" dirty="0"/>
              <a:t>다음의 과정을 통하여 수행 함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DFAEA2D1-E8A0-4A35-90BA-3AA3576589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2282671"/>
            <a:ext cx="10933650" cy="3739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1802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5AB29C7-159C-4F5A-B71F-47792095B5AB}"/>
              </a:ext>
            </a:extLst>
          </p:cNvPr>
          <p:cNvSpPr txBox="1"/>
          <p:nvPr/>
        </p:nvSpPr>
        <p:spPr>
          <a:xfrm>
            <a:off x="620785" y="973123"/>
            <a:ext cx="1104830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-Invest Model script </a:t>
            </a:r>
            <a:r>
              <a:rPr lang="ko-KR" altLang="en-US" dirty="0"/>
              <a:t>수행에 필요한 라이브러리 설치</a:t>
            </a:r>
            <a:endParaRPr lang="en-US" altLang="ko-KR" dirty="0"/>
          </a:p>
          <a:p>
            <a:endParaRPr lang="en-US" altLang="ko-KR" dirty="0"/>
          </a:p>
          <a:p>
            <a:pPr marL="342900" indent="-342900">
              <a:buAutoNum type="arabicParenR"/>
            </a:pPr>
            <a:r>
              <a:rPr lang="ko-KR" altLang="en-US" dirty="0"/>
              <a:t>필요라이브러리 확인 </a:t>
            </a:r>
            <a:r>
              <a:rPr lang="en-US" altLang="ko-KR" dirty="0"/>
              <a:t>(</a:t>
            </a:r>
            <a:r>
              <a:rPr lang="en-US" altLang="ko-KR" dirty="0">
                <a:hlinkClick r:id="rId2"/>
              </a:rPr>
              <a:t>https://bitbucket.org/natcap/invest/src/develop/requirements.txt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     </a:t>
            </a:r>
            <a:r>
              <a:rPr lang="en-US" altLang="ko-KR" dirty="0"/>
              <a:t>pip</a:t>
            </a:r>
            <a:r>
              <a:rPr lang="ko-KR" altLang="en-US" dirty="0"/>
              <a:t> </a:t>
            </a:r>
            <a:r>
              <a:rPr lang="en-US" altLang="ko-KR" dirty="0"/>
              <a:t>install</a:t>
            </a:r>
            <a:r>
              <a:rPr lang="ko-KR" altLang="en-US" dirty="0"/>
              <a:t> </a:t>
            </a:r>
            <a:r>
              <a:rPr lang="en-US" altLang="ko-KR" dirty="0"/>
              <a:t>[</a:t>
            </a:r>
            <a:r>
              <a:rPr lang="ko-KR" altLang="en-US" dirty="0"/>
              <a:t>라이브러리명칭</a:t>
            </a:r>
            <a:r>
              <a:rPr lang="en-US" altLang="ko-KR" dirty="0"/>
              <a:t>]</a:t>
            </a:r>
          </a:p>
          <a:p>
            <a:endParaRPr lang="en-US" altLang="ko-KR" dirty="0"/>
          </a:p>
          <a:p>
            <a:r>
              <a:rPr lang="en-US" altLang="ko-KR" dirty="0"/>
              <a:t>2) </a:t>
            </a:r>
            <a:r>
              <a:rPr lang="ko-KR" altLang="en-US" dirty="0"/>
              <a:t>다음의 과정을 통하여 수행 함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AC154090-9702-4E80-8158-DE34C210C7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066" y="2835478"/>
            <a:ext cx="8305071" cy="3240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923343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">
      <a:dk1>
        <a:srgbClr val="000000"/>
      </a:dk1>
      <a:lt1>
        <a:srgbClr val="FFFFFF"/>
      </a:lt1>
      <a:dk2>
        <a:srgbClr val="243541"/>
      </a:dk2>
      <a:lt2>
        <a:srgbClr val="E2E5E8"/>
      </a:lt2>
      <a:accent1>
        <a:srgbClr val="E88B33"/>
      </a:accent1>
      <a:accent2>
        <a:srgbClr val="AEA33A"/>
      </a:accent2>
      <a:accent3>
        <a:srgbClr val="8CAB4A"/>
      </a:accent3>
      <a:accent4>
        <a:srgbClr val="57B636"/>
      </a:accent4>
      <a:accent5>
        <a:srgbClr val="2EBA43"/>
      </a:accent5>
      <a:accent6>
        <a:srgbClr val="33B67D"/>
      </a:accent6>
      <a:hlink>
        <a:srgbClr val="5F84A8"/>
      </a:hlink>
      <a:folHlink>
        <a:srgbClr val="7F7F7F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1574</Words>
  <Application>Microsoft Office PowerPoint</Application>
  <PresentationFormat>와이드스크린</PresentationFormat>
  <Paragraphs>171</Paragraphs>
  <Slides>32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39" baseType="lpstr">
      <vt:lpstr>Arial Unicode MS</vt:lpstr>
      <vt:lpstr>KoPub돋움체 Light</vt:lpstr>
      <vt:lpstr>Nanum Gothic</vt:lpstr>
      <vt:lpstr>Arial</vt:lpstr>
      <vt:lpstr>Gill Sans MT</vt:lpstr>
      <vt:lpstr>Wingdings 2</vt:lpstr>
      <vt:lpstr>DividendVTI</vt:lpstr>
      <vt:lpstr>생태계서비스 교육</vt:lpstr>
      <vt:lpstr>INVEST Model 구성 </vt:lpstr>
      <vt:lpstr>2. 설치방법 </vt:lpstr>
      <vt:lpstr>- 실행시 요런 에러가 뜨는 경우</vt:lpstr>
      <vt:lpstr>(2) 스크립트 환경설정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Invest model 개요 </vt:lpstr>
      <vt:lpstr>Invest model 개요 </vt:lpstr>
      <vt:lpstr>(1) Habitat Qualty </vt:lpstr>
      <vt:lpstr>(2) Habitat risk assessment </vt:lpstr>
      <vt:lpstr>(3) pOllination </vt:lpstr>
      <vt:lpstr>(4) ndr </vt:lpstr>
      <vt:lpstr>(4) ndr </vt:lpstr>
      <vt:lpstr>(5) sdr </vt:lpstr>
      <vt:lpstr>(6)  CARBON</vt:lpstr>
      <vt:lpstr>PowerPoint 프레젠테이션</vt:lpstr>
      <vt:lpstr>PowerPoint 프레젠테이션</vt:lpstr>
      <vt:lpstr>(7)  forest CARBON edge effect</vt:lpstr>
      <vt:lpstr>PowerPoint 프레젠테이션</vt:lpstr>
      <vt:lpstr>PowerPoint 프레젠테이션</vt:lpstr>
      <vt:lpstr>(8)  globio</vt:lpstr>
      <vt:lpstr>PowerPoint 프레젠테이션</vt:lpstr>
      <vt:lpstr>(9)  Crop production</vt:lpstr>
      <vt:lpstr>*. 백분위 와 백분율</vt:lpstr>
      <vt:lpstr>PowerPoint 프레젠테이션</vt:lpstr>
      <vt:lpstr>(10)  Coastal blue cARBON</vt:lpstr>
      <vt:lpstr>탄소저장 화폐화 시계열 분석결과</vt:lpstr>
      <vt:lpstr>탄소축척량변화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생태계서비스 교육</dc:title>
  <dc:creator>kim jiyoon</dc:creator>
  <cp:lastModifiedBy>kim jiyoon</cp:lastModifiedBy>
  <cp:revision>1</cp:revision>
  <dcterms:created xsi:type="dcterms:W3CDTF">2019-11-03T13:54:46Z</dcterms:created>
  <dcterms:modified xsi:type="dcterms:W3CDTF">2019-11-03T13:59:05Z</dcterms:modified>
</cp:coreProperties>
</file>